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slides/slide9.xml" ContentType="application/vnd.openxmlformats-officedocument.presentationml.slide+xml"/>
  <Override PartName="/ppt/embeddings/oleObject4.bin" ContentType="application/vnd.openxmlformats-officedocument.oleObject"/>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embeddings/oleObject5.bin" ContentType="application/vnd.openxmlformats-officedocument.oleObject"/>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embeddings/oleObject2.bin" ContentType="application/vnd.openxmlformats-officedocument.oleObject"/>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embeddings/oleObject3.bin" ContentType="application/vnd.openxmlformats-officedocument.oleObject"/>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8"/>
  </p:notesMasterIdLst>
  <p:sldIdLst>
    <p:sldId id="257" r:id="rId2"/>
    <p:sldId id="258" r:id="rId3"/>
    <p:sldId id="260" r:id="rId4"/>
    <p:sldId id="262" r:id="rId5"/>
    <p:sldId id="263" r:id="rId6"/>
    <p:sldId id="265" r:id="rId7"/>
    <p:sldId id="279" r:id="rId8"/>
    <p:sldId id="264" r:id="rId9"/>
    <p:sldId id="267" r:id="rId10"/>
    <p:sldId id="268" r:id="rId11"/>
    <p:sldId id="269" r:id="rId12"/>
    <p:sldId id="270" r:id="rId13"/>
    <p:sldId id="271" r:id="rId14"/>
    <p:sldId id="272" r:id="rId15"/>
    <p:sldId id="281" r:id="rId16"/>
    <p:sldId id="273" r:id="rId17"/>
    <p:sldId id="275" r:id="rId18"/>
    <p:sldId id="274" r:id="rId19"/>
    <p:sldId id="282" r:id="rId20"/>
    <p:sldId id="276" r:id="rId21"/>
    <p:sldId id="277" r:id="rId22"/>
    <p:sldId id="283" r:id="rId23"/>
    <p:sldId id="278" r:id="rId24"/>
    <p:sldId id="284" r:id="rId25"/>
    <p:sldId id="25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8" d="100"/>
          <a:sy n="98" d="100"/>
        </p:scale>
        <p:origin x="-4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ict"/><Relationship Id="rId2" Type="http://schemas.openxmlformats.org/officeDocument/2006/relationships/image" Target="../media/image7.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ict"/><Relationship Id="rId2" Type="http://schemas.openxmlformats.org/officeDocument/2006/relationships/image" Target="../media/image4.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5EB4B-9494-4E0E-B382-F0B072BE4336}" type="datetimeFigureOut">
              <a:rPr lang="en-US" smtClean="0"/>
              <a:pPr/>
              <a:t>7/27/10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4F88B-8FFC-4003-9A3E-405BECE367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optional</a:t>
            </a:r>
            <a:endParaRPr lang="en-US" dirty="0"/>
          </a:p>
        </p:txBody>
      </p:sp>
      <p:sp>
        <p:nvSpPr>
          <p:cNvPr id="4" name="Slide Number Placeholder 3"/>
          <p:cNvSpPr>
            <a:spLocks noGrp="1"/>
          </p:cNvSpPr>
          <p:nvPr>
            <p:ph type="sldNum" sz="quarter" idx="10"/>
          </p:nvPr>
        </p:nvSpPr>
        <p:spPr/>
        <p:txBody>
          <a:bodyPr/>
          <a:lstStyle/>
          <a:p>
            <a:fld id="{07F4F88B-8FFC-4003-9A3E-405BECE36746}"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optional</a:t>
            </a:r>
            <a:endParaRPr lang="en-US" dirty="0"/>
          </a:p>
        </p:txBody>
      </p:sp>
      <p:sp>
        <p:nvSpPr>
          <p:cNvPr id="4" name="Slide Number Placeholder 3"/>
          <p:cNvSpPr>
            <a:spLocks noGrp="1"/>
          </p:cNvSpPr>
          <p:nvPr>
            <p:ph type="sldNum" sz="quarter" idx="10"/>
          </p:nvPr>
        </p:nvSpPr>
        <p:spPr/>
        <p:txBody>
          <a:bodyPr/>
          <a:lstStyle/>
          <a:p>
            <a:fld id="{07F4F88B-8FFC-4003-9A3E-405BECE3674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0D227A-470E-4A2E-A9DE-5C8F8C166280}" type="datetimeFigureOut">
              <a:rPr lang="en-US" smtClean="0"/>
              <a:pPr/>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D227A-470E-4A2E-A9DE-5C8F8C166280}" type="datetimeFigureOut">
              <a:rPr lang="en-US" smtClean="0"/>
              <a:pPr/>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D227A-470E-4A2E-A9DE-5C8F8C166280}" type="datetimeFigureOut">
              <a:rPr lang="en-US" smtClean="0"/>
              <a:pPr/>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D227A-470E-4A2E-A9DE-5C8F8C166280}" type="datetimeFigureOut">
              <a:rPr lang="en-US" smtClean="0"/>
              <a:pPr/>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0D227A-470E-4A2E-A9DE-5C8F8C166280}" type="datetimeFigureOut">
              <a:rPr lang="en-US" smtClean="0"/>
              <a:pPr/>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0D227A-470E-4A2E-A9DE-5C8F8C166280}" type="datetimeFigureOut">
              <a:rPr lang="en-US" smtClean="0"/>
              <a:pPr/>
              <a:t>7/27/10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0D227A-470E-4A2E-A9DE-5C8F8C166280}" type="datetimeFigureOut">
              <a:rPr lang="en-US" smtClean="0"/>
              <a:pPr/>
              <a:t>7/27/10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0D227A-470E-4A2E-A9DE-5C8F8C166280}" type="datetimeFigureOut">
              <a:rPr lang="en-US" smtClean="0"/>
              <a:pPr/>
              <a:t>7/27/10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D227A-470E-4A2E-A9DE-5C8F8C166280}" type="datetimeFigureOut">
              <a:rPr lang="en-US" smtClean="0"/>
              <a:pPr/>
              <a:t>7/27/10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D227A-470E-4A2E-A9DE-5C8F8C166280}" type="datetimeFigureOut">
              <a:rPr lang="en-US" smtClean="0"/>
              <a:pPr/>
              <a:t>7/27/10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D227A-470E-4A2E-A9DE-5C8F8C166280}" type="datetimeFigureOut">
              <a:rPr lang="en-US" smtClean="0"/>
              <a:pPr/>
              <a:t>7/27/10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FD487-DEC7-46CB-9BF0-766E5B26A1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D227A-470E-4A2E-A9DE-5C8F8C166280}" type="datetimeFigureOut">
              <a:rPr lang="en-US" smtClean="0"/>
              <a:pPr/>
              <a:t>7/27/10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FD487-DEC7-46CB-9BF0-766E5B26A1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oleObject" Target="../embeddings/oleObject2.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oleObject" Target="../embeddings/oleObject3.bin"/><Relationship Id="rId5" Type="http://schemas.openxmlformats.org/officeDocument/2006/relationships/oleObject" Target="../embeddings/oleObject4.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oleObject" Target="HOME:Users:mrcarter:Documents:research:miscellaneous:AJAE%20Centenial:Microfoundations%20section%20v2.docx!OLE_LINK1" TargetMode="External"/><Relationship Id="rId5" Type="http://schemas.openxmlformats.org/officeDocument/2006/relationships/oleObject" Target="../embeddings/oleObject5.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953000"/>
            <a:ext cx="9144000" cy="1470025"/>
          </a:xfrm>
        </p:spPr>
        <p:txBody>
          <a:bodyPr>
            <a:normAutofit fontScale="90000"/>
          </a:bodyPr>
          <a:lstStyle/>
          <a:p>
            <a:r>
              <a:rPr lang="en-US" sz="2400" dirty="0" smtClean="0">
                <a:latin typeface="Georgia" pitchFamily="18" charset="0"/>
              </a:rPr>
              <a:t>Presented at the annual meetings of the </a:t>
            </a:r>
            <a:br>
              <a:rPr lang="en-US" sz="2400" dirty="0" smtClean="0">
                <a:latin typeface="Georgia" pitchFamily="18" charset="0"/>
              </a:rPr>
            </a:br>
            <a:r>
              <a:rPr lang="en-US" sz="2400" dirty="0" smtClean="0">
                <a:latin typeface="Georgia" pitchFamily="18" charset="0"/>
              </a:rPr>
              <a:t>Agricultural and Applied Economics Association (AAEA)</a:t>
            </a:r>
            <a:br>
              <a:rPr lang="en-US" sz="2400" dirty="0" smtClean="0">
                <a:latin typeface="Georgia" pitchFamily="18" charset="0"/>
              </a:rPr>
            </a:br>
            <a:r>
              <a:rPr lang="en-US" sz="2400" dirty="0" smtClean="0">
                <a:latin typeface="Georgia" pitchFamily="18" charset="0"/>
              </a:rPr>
              <a:t>July 2010</a:t>
            </a:r>
            <a:br>
              <a:rPr lang="en-US" sz="2400" dirty="0" smtClean="0">
                <a:latin typeface="Georgia" pitchFamily="18" charset="0"/>
              </a:rPr>
            </a:br>
            <a:r>
              <a:rPr lang="en-US" sz="2400" dirty="0" smtClean="0">
                <a:latin typeface="Georgia" pitchFamily="18" charset="0"/>
              </a:rPr>
              <a:t>Denver, Colorado</a:t>
            </a:r>
            <a:endParaRPr lang="en-US" sz="2400" dirty="0">
              <a:latin typeface="Georgia" pitchFamily="18" charset="0"/>
            </a:endParaRPr>
          </a:p>
        </p:txBody>
      </p:sp>
      <p:sp>
        <p:nvSpPr>
          <p:cNvPr id="3" name="TextBox 2"/>
          <p:cNvSpPr txBox="1"/>
          <p:nvPr/>
        </p:nvSpPr>
        <p:spPr>
          <a:xfrm>
            <a:off x="1066800" y="1371601"/>
            <a:ext cx="6934200" cy="3539430"/>
          </a:xfrm>
          <a:prstGeom prst="rect">
            <a:avLst/>
          </a:prstGeom>
          <a:noFill/>
        </p:spPr>
        <p:txBody>
          <a:bodyPr wrap="square" rtlCol="0">
            <a:spAutoFit/>
          </a:bodyPr>
          <a:lstStyle/>
          <a:p>
            <a:pPr algn="ctr"/>
            <a:r>
              <a:rPr lang="en-US" sz="3200" b="1" dirty="0" smtClean="0">
                <a:latin typeface="Georgia" pitchFamily="18" charset="0"/>
              </a:rPr>
              <a:t>A Century-Long Perspective on Agricultural Development</a:t>
            </a:r>
          </a:p>
          <a:p>
            <a:pPr algn="ctr"/>
            <a:endParaRPr lang="en-US" sz="3200" dirty="0">
              <a:latin typeface="Georgia" pitchFamily="18" charset="0"/>
            </a:endParaRPr>
          </a:p>
          <a:p>
            <a:pPr algn="ctr"/>
            <a:endParaRPr lang="en-US" sz="3200" dirty="0" smtClean="0">
              <a:latin typeface="Georgia" pitchFamily="18" charset="0"/>
            </a:endParaRPr>
          </a:p>
          <a:p>
            <a:pPr algn="ctr"/>
            <a:r>
              <a:rPr lang="en-US" sz="3200" dirty="0" smtClean="0">
                <a:latin typeface="Georgia" pitchFamily="18" charset="0"/>
              </a:rPr>
              <a:t>Christopher B. Barrett</a:t>
            </a:r>
          </a:p>
          <a:p>
            <a:pPr algn="ctr"/>
            <a:r>
              <a:rPr lang="en-US" sz="3200" dirty="0" smtClean="0">
                <a:latin typeface="Georgia" pitchFamily="18" charset="0"/>
              </a:rPr>
              <a:t>Michael R. Carter</a:t>
            </a:r>
          </a:p>
          <a:p>
            <a:pPr algn="ctr"/>
            <a:r>
              <a:rPr lang="en-US" sz="3200" dirty="0" smtClean="0">
                <a:latin typeface="Georgia" pitchFamily="18" charset="0"/>
              </a:rPr>
              <a:t>C. Peter Timmer</a:t>
            </a:r>
            <a:endParaRPr lang="en-US" sz="3200"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pic>
        <p:nvPicPr>
          <p:cNvPr id="5" name="Picture 4"/>
          <p:cNvPicPr>
            <a:picLocks noChangeAspect="1"/>
          </p:cNvPicPr>
          <p:nvPr/>
        </p:nvPicPr>
        <p:blipFill>
          <a:blip r:embed="rId3"/>
          <a:stretch>
            <a:fillRect/>
          </a:stretch>
        </p:blipFill>
        <p:spPr>
          <a:xfrm>
            <a:off x="7772400" y="0"/>
            <a:ext cx="914400" cy="949234"/>
          </a:xfrm>
          <a:prstGeom prst="rect">
            <a:avLst/>
          </a:prstGeom>
        </p:spPr>
      </p:pic>
      <p:pic>
        <p:nvPicPr>
          <p:cNvPr id="6" name="Picture 5"/>
          <p:cNvPicPr>
            <a:picLocks noChangeAspect="1"/>
          </p:cNvPicPr>
          <p:nvPr/>
        </p:nvPicPr>
        <p:blipFill>
          <a:blip r:embed="rId4"/>
          <a:stretch>
            <a:fillRect/>
          </a:stretch>
        </p:blipFill>
        <p:spPr>
          <a:xfrm>
            <a:off x="4210050" y="359401"/>
            <a:ext cx="3562350" cy="2019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219200"/>
          </a:xfrm>
        </p:spPr>
        <p:txBody>
          <a:bodyPr>
            <a:noAutofit/>
          </a:bodyPr>
          <a:lstStyle/>
          <a:p>
            <a:r>
              <a:rPr lang="en-US" sz="2200" i="1" dirty="0" smtClean="0">
                <a:latin typeface="Georgia" pitchFamily="18" charset="0"/>
              </a:rPr>
              <a:t>Contribution #4: Establishing that food security depends not only on supply-side factors but just as importantly on demand-side factors and is best conceptualized and measured as a stochastic, dynamic status</a:t>
            </a:r>
            <a:endParaRPr lang="en-US" sz="2200" i="1" dirty="0">
              <a:latin typeface="Georgia" pitchFamily="18" charset="0"/>
            </a:endParaRPr>
          </a:p>
        </p:txBody>
      </p:sp>
      <p:sp>
        <p:nvSpPr>
          <p:cNvPr id="3" name="Content Placeholder 2"/>
          <p:cNvSpPr>
            <a:spLocks noGrp="1"/>
          </p:cNvSpPr>
          <p:nvPr>
            <p:ph idx="1"/>
          </p:nvPr>
        </p:nvSpPr>
        <p:spPr>
          <a:xfrm>
            <a:off x="381000" y="2438400"/>
            <a:ext cx="8305800" cy="4648200"/>
          </a:xfrm>
        </p:spPr>
        <p:txBody>
          <a:bodyPr>
            <a:normAutofit fontScale="70000" lnSpcReduction="20000"/>
          </a:bodyPr>
          <a:lstStyle/>
          <a:p>
            <a:r>
              <a:rPr lang="en-US" dirty="0" smtClean="0">
                <a:latin typeface="Georgia" pitchFamily="18" charset="0"/>
              </a:rPr>
              <a:t>Shift away from availability-based view of food security in which policy makers sought self-sufficiency to ensure domestic production met caloric needs of population</a:t>
            </a:r>
          </a:p>
          <a:p>
            <a:r>
              <a:rPr lang="en-US" dirty="0" smtClean="0">
                <a:latin typeface="Georgia" pitchFamily="18" charset="0"/>
              </a:rPr>
              <a:t>Popularized by </a:t>
            </a:r>
            <a:r>
              <a:rPr lang="en-US" dirty="0" err="1" smtClean="0">
                <a:latin typeface="Georgia" pitchFamily="18" charset="0"/>
              </a:rPr>
              <a:t>Sen</a:t>
            </a:r>
            <a:r>
              <a:rPr lang="en-US" dirty="0" smtClean="0">
                <a:latin typeface="Georgia" pitchFamily="18" charset="0"/>
              </a:rPr>
              <a:t> (1981), “starvation is the characteristic of some people not </a:t>
            </a:r>
            <a:r>
              <a:rPr lang="en-US" i="1" dirty="0" smtClean="0">
                <a:latin typeface="Georgia" pitchFamily="18" charset="0"/>
              </a:rPr>
              <a:t>having</a:t>
            </a:r>
            <a:r>
              <a:rPr lang="en-US" dirty="0" smtClean="0">
                <a:latin typeface="Georgia" pitchFamily="18" charset="0"/>
              </a:rPr>
              <a:t> enough food to eat” rather than “there </a:t>
            </a:r>
            <a:r>
              <a:rPr lang="en-US" i="1" dirty="0" smtClean="0">
                <a:latin typeface="Georgia" pitchFamily="18" charset="0"/>
              </a:rPr>
              <a:t>being</a:t>
            </a:r>
            <a:r>
              <a:rPr lang="en-US" dirty="0" smtClean="0">
                <a:latin typeface="Georgia" pitchFamily="18" charset="0"/>
              </a:rPr>
              <a:t> not enough food.” </a:t>
            </a:r>
          </a:p>
          <a:p>
            <a:r>
              <a:rPr lang="en-US" dirty="0" smtClean="0">
                <a:latin typeface="Georgia" pitchFamily="18" charset="0"/>
              </a:rPr>
              <a:t>Shift focus to individual access to food and the role of demand failure due to unemployment and “entitlement failure.”</a:t>
            </a:r>
          </a:p>
          <a:p>
            <a:r>
              <a:rPr lang="en-US" dirty="0" smtClean="0">
                <a:latin typeface="Georgia" pitchFamily="18" charset="0"/>
              </a:rPr>
              <a:t> New third-generation view of food security includes more explicit attention to risk, dynamics and complex health consequences of nutrient deficiencies.</a:t>
            </a:r>
          </a:p>
          <a:p>
            <a:r>
              <a:rPr lang="en-US" dirty="0" smtClean="0">
                <a:latin typeface="Georgia" pitchFamily="18" charset="0"/>
              </a:rPr>
              <a:t>Recent literature also relates food insecurity to poverty, to disenfranchisement, to structural patterns of control, and access to markets, technology and finance.</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267200" y="0"/>
            <a:ext cx="48768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Macro-growth dimensions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838200"/>
          </a:xfrm>
        </p:spPr>
        <p:txBody>
          <a:bodyPr>
            <a:noAutofit/>
          </a:bodyPr>
          <a:lstStyle/>
          <a:p>
            <a:r>
              <a:rPr lang="en-US" sz="2400" i="1" dirty="0" smtClean="0">
                <a:latin typeface="Georgia" pitchFamily="18" charset="0"/>
              </a:rPr>
              <a:t>Contribution #5: Understanding the productivity and distributional impacts of technical change in agricultural development</a:t>
            </a:r>
            <a:endParaRPr lang="en-US" sz="2400" i="1" dirty="0">
              <a:latin typeface="Georgia" pitchFamily="18" charset="0"/>
            </a:endParaRPr>
          </a:p>
        </p:txBody>
      </p:sp>
      <p:sp>
        <p:nvSpPr>
          <p:cNvPr id="3" name="Content Placeholder 2"/>
          <p:cNvSpPr>
            <a:spLocks noGrp="1"/>
          </p:cNvSpPr>
          <p:nvPr>
            <p:ph idx="1"/>
          </p:nvPr>
        </p:nvSpPr>
        <p:spPr>
          <a:xfrm>
            <a:off x="304800" y="2362200"/>
            <a:ext cx="8305800" cy="4419600"/>
          </a:xfrm>
        </p:spPr>
        <p:txBody>
          <a:bodyPr>
            <a:normAutofit fontScale="70000" lnSpcReduction="20000"/>
          </a:bodyPr>
          <a:lstStyle/>
          <a:p>
            <a:r>
              <a:rPr lang="en-US" dirty="0" smtClean="0">
                <a:latin typeface="Georgia" pitchFamily="18" charset="0"/>
              </a:rPr>
              <a:t>Induced innovation model is the dominant theory</a:t>
            </a:r>
          </a:p>
          <a:p>
            <a:r>
              <a:rPr lang="en-US" dirty="0" smtClean="0">
                <a:latin typeface="Georgia" pitchFamily="18" charset="0"/>
              </a:rPr>
              <a:t>Empirical evidence is mixed, however.</a:t>
            </a:r>
          </a:p>
          <a:p>
            <a:r>
              <a:rPr lang="en-US" dirty="0" smtClean="0">
                <a:latin typeface="Georgia" pitchFamily="18" charset="0"/>
              </a:rPr>
              <a:t>Many technological breakthroughs such as Green Revolution advances, emerged from non-profit scientific research rather than from profit-induced innovation.</a:t>
            </a:r>
          </a:p>
          <a:p>
            <a:r>
              <a:rPr lang="en-US" dirty="0" smtClean="0">
                <a:latin typeface="Georgia" pitchFamily="18" charset="0"/>
              </a:rPr>
              <a:t>Public investment in agricultural research justifiable because: </a:t>
            </a:r>
          </a:p>
          <a:p>
            <a:pPr lvl="1"/>
            <a:r>
              <a:rPr lang="en-US" dirty="0" smtClean="0">
                <a:latin typeface="Georgia" pitchFamily="18" charset="0"/>
              </a:rPr>
              <a:t>(1) agricultural research has associated positive externalities and yields public good benefits that are often both </a:t>
            </a:r>
            <a:r>
              <a:rPr lang="en-US" dirty="0" err="1" smtClean="0">
                <a:latin typeface="Georgia" pitchFamily="18" charset="0"/>
              </a:rPr>
              <a:t>nonrival</a:t>
            </a:r>
            <a:r>
              <a:rPr lang="en-US" dirty="0" smtClean="0">
                <a:latin typeface="Georgia" pitchFamily="18" charset="0"/>
              </a:rPr>
              <a:t> and non-excludable that justify public investment</a:t>
            </a:r>
          </a:p>
          <a:p>
            <a:pPr lvl="1"/>
            <a:r>
              <a:rPr lang="en-US" dirty="0" smtClean="0">
                <a:latin typeface="Georgia" pitchFamily="18" charset="0"/>
              </a:rPr>
              <a:t>(2) in the long-run, inelastic demand causes the welfare gains from technical change to accrue mainly to consumers in the form of lower prices rather than increased profits for producers, reducing the incentive and capital available for innovation</a:t>
            </a:r>
            <a:endParaRPr lang="en-US"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err="1" smtClean="0">
                <a:ln>
                  <a:noFill/>
                </a:ln>
                <a:solidFill>
                  <a:schemeClr val="bg1"/>
                </a:solidFill>
                <a:effectLst/>
                <a:uLnTx/>
                <a:uFillTx/>
                <a:latin typeface="Georgia" pitchFamily="18" charset="0"/>
                <a:ea typeface="+mj-ea"/>
                <a:cs typeface="+mj-cs"/>
              </a:rPr>
              <a:t>Meso</a:t>
            </a: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-level processes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0762"/>
            <a:ext cx="9144000" cy="579438"/>
          </a:xfrm>
        </p:spPr>
        <p:txBody>
          <a:bodyPr>
            <a:normAutofit fontScale="90000"/>
          </a:bodyPr>
          <a:lstStyle/>
          <a:p>
            <a:r>
              <a:rPr lang="en-US" sz="2400" i="1" dirty="0" smtClean="0">
                <a:latin typeface="Georgia" pitchFamily="18" charset="0"/>
              </a:rPr>
              <a:t>T.W. Schultz, human capital and the “poor but efficient hypothesis”</a:t>
            </a:r>
            <a:endParaRPr lang="en-US" sz="2400" i="1" dirty="0">
              <a:latin typeface="Georgia" pitchFamily="18" charset="0"/>
            </a:endParaRPr>
          </a:p>
        </p:txBody>
      </p:sp>
      <p:sp>
        <p:nvSpPr>
          <p:cNvPr id="3" name="Content Placeholder 2"/>
          <p:cNvSpPr>
            <a:spLocks noGrp="1"/>
          </p:cNvSpPr>
          <p:nvPr>
            <p:ph idx="1"/>
          </p:nvPr>
        </p:nvSpPr>
        <p:spPr>
          <a:xfrm>
            <a:off x="228600" y="1828800"/>
            <a:ext cx="8686800" cy="4648200"/>
          </a:xfrm>
        </p:spPr>
        <p:txBody>
          <a:bodyPr>
            <a:normAutofit fontScale="70000" lnSpcReduction="20000"/>
          </a:bodyPr>
          <a:lstStyle/>
          <a:p>
            <a:r>
              <a:rPr lang="en-US" dirty="0" smtClean="0">
                <a:latin typeface="Georgia" pitchFamily="18" charset="0"/>
              </a:rPr>
              <a:t>Hypothesized the problem with poverty in American agriculture stemmed from the intersection of rapid technological change, industrial organization, and its dependence for prices on an unstable broader macroeconomy</a:t>
            </a:r>
          </a:p>
          <a:p>
            <a:r>
              <a:rPr lang="en-US" dirty="0" smtClean="0">
                <a:latin typeface="Georgia" pitchFamily="18" charset="0"/>
              </a:rPr>
              <a:t>Solution: greater macrostability and greater capacity for farmers to adjust to changes within both input markets and on prices of output</a:t>
            </a:r>
          </a:p>
          <a:p>
            <a:r>
              <a:rPr lang="en-US" dirty="0" smtClean="0">
                <a:latin typeface="Georgia" pitchFamily="18" charset="0"/>
              </a:rPr>
              <a:t>Schultz deemed investment in human capital to be the critical driver of higher farm incomes</a:t>
            </a:r>
          </a:p>
          <a:p>
            <a:r>
              <a:rPr lang="en-US" dirty="0" smtClean="0">
                <a:latin typeface="Georgia" pitchFamily="18" charset="0"/>
              </a:rPr>
              <a:t>“Poor but efficient” hypothesis: stressed the importance of expanding the production possibility frontier for poor farmers</a:t>
            </a:r>
          </a:p>
          <a:p>
            <a:r>
              <a:rPr lang="en-US" dirty="0" smtClean="0">
                <a:latin typeface="Georgia" pitchFamily="18" charset="0"/>
              </a:rPr>
              <a:t>Controversial hypothesis with countering claims; recent literature supports Schultz which suggests that controlling for various factors inefficiency for small farmers declines appreciably.</a:t>
            </a:r>
            <a:endParaRPr lang="en-US"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err="1" smtClean="0">
                <a:ln>
                  <a:noFill/>
                </a:ln>
                <a:solidFill>
                  <a:schemeClr val="bg1"/>
                </a:solidFill>
                <a:effectLst/>
                <a:uLnTx/>
                <a:uFillTx/>
                <a:latin typeface="Georgia" pitchFamily="18" charset="0"/>
                <a:ea typeface="+mj-ea"/>
                <a:cs typeface="+mj-cs"/>
              </a:rPr>
              <a:t>Meso</a:t>
            </a: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-level processes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990600"/>
          </a:xfrm>
        </p:spPr>
        <p:txBody>
          <a:bodyPr>
            <a:normAutofit/>
          </a:bodyPr>
          <a:lstStyle/>
          <a:p>
            <a:r>
              <a:rPr lang="en-US" sz="2200" i="1" dirty="0" smtClean="0">
                <a:latin typeface="Georgia" pitchFamily="18" charset="0"/>
              </a:rPr>
              <a:t>Contribution #6: Building an understanding of the dynamics of technology adoption and diffusion</a:t>
            </a:r>
            <a:endParaRPr lang="en-US" sz="2200" i="1" dirty="0">
              <a:latin typeface="Georgia" pitchFamily="18" charset="0"/>
            </a:endParaRPr>
          </a:p>
        </p:txBody>
      </p:sp>
      <p:sp>
        <p:nvSpPr>
          <p:cNvPr id="3" name="Content Placeholder 2"/>
          <p:cNvSpPr>
            <a:spLocks noGrp="1"/>
          </p:cNvSpPr>
          <p:nvPr>
            <p:ph idx="1"/>
          </p:nvPr>
        </p:nvSpPr>
        <p:spPr>
          <a:xfrm>
            <a:off x="228600" y="1752600"/>
            <a:ext cx="8839200" cy="5105400"/>
          </a:xfrm>
        </p:spPr>
        <p:txBody>
          <a:bodyPr>
            <a:normAutofit fontScale="77500" lnSpcReduction="20000"/>
          </a:bodyPr>
          <a:lstStyle/>
          <a:p>
            <a:pPr>
              <a:buNone/>
            </a:pPr>
            <a:r>
              <a:rPr lang="en-US" dirty="0" smtClean="0">
                <a:latin typeface="Georgia" pitchFamily="18" charset="0"/>
              </a:rPr>
              <a:t>Important since benefits of innovation accrue disproportionately to early adopters due to agriculture’s inherent technology treadmill</a:t>
            </a:r>
          </a:p>
          <a:p>
            <a:r>
              <a:rPr lang="en-US" dirty="0" smtClean="0">
                <a:latin typeface="Georgia" pitchFamily="18" charset="0"/>
              </a:rPr>
              <a:t>Those who adopt first:</a:t>
            </a:r>
          </a:p>
          <a:p>
            <a:pPr lvl="1"/>
            <a:r>
              <a:rPr lang="en-US" dirty="0" smtClean="0">
                <a:latin typeface="Georgia" pitchFamily="18" charset="0"/>
              </a:rPr>
              <a:t>Those with the most to gain</a:t>
            </a:r>
          </a:p>
          <a:p>
            <a:pPr lvl="1"/>
            <a:r>
              <a:rPr lang="en-US" dirty="0" smtClean="0">
                <a:latin typeface="Georgia" pitchFamily="18" charset="0"/>
              </a:rPr>
              <a:t>Lowest-cost access to technology and lowest evaluation costs</a:t>
            </a:r>
          </a:p>
          <a:p>
            <a:pPr lvl="1"/>
            <a:r>
              <a:rPr lang="en-US" dirty="0" smtClean="0">
                <a:latin typeface="Georgia" pitchFamily="18" charset="0"/>
              </a:rPr>
              <a:t>Least uncertainty about technology</a:t>
            </a:r>
          </a:p>
          <a:p>
            <a:r>
              <a:rPr lang="en-US" dirty="0" smtClean="0">
                <a:latin typeface="Georgia" pitchFamily="18" charset="0"/>
              </a:rPr>
              <a:t>Why do large farm operators adopt before small holders? Multiple theories (scale, financial access, fixed/sunk costs, human/social capital)</a:t>
            </a:r>
          </a:p>
          <a:p>
            <a:r>
              <a:rPr lang="en-US" dirty="0" smtClean="0">
                <a:latin typeface="Georgia" pitchFamily="18" charset="0"/>
              </a:rPr>
              <a:t>Conclusion:</a:t>
            </a:r>
          </a:p>
          <a:p>
            <a:pPr lvl="1"/>
            <a:r>
              <a:rPr lang="en-US" dirty="0" smtClean="0">
                <a:latin typeface="Georgia" pitchFamily="18" charset="0"/>
              </a:rPr>
              <a:t>Producers able to afford the costs and risks of experimentation adopt earlier</a:t>
            </a:r>
          </a:p>
          <a:p>
            <a:pPr lvl="1"/>
            <a:r>
              <a:rPr lang="en-US" dirty="0" smtClean="0">
                <a:latin typeface="Georgia" pitchFamily="18" charset="0"/>
              </a:rPr>
              <a:t>Large empirical challenges to disentangle wealth, education and social networks as casual drivers of technological adoption</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err="1" smtClean="0">
                <a:ln>
                  <a:noFill/>
                </a:ln>
                <a:solidFill>
                  <a:schemeClr val="bg1"/>
                </a:solidFill>
                <a:effectLst/>
                <a:uLnTx/>
                <a:uFillTx/>
                <a:latin typeface="Georgia" pitchFamily="18" charset="0"/>
                <a:ea typeface="+mj-ea"/>
                <a:cs typeface="+mj-cs"/>
              </a:rPr>
              <a:t>Meso</a:t>
            </a: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-level processes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990600"/>
          </a:xfrm>
        </p:spPr>
        <p:txBody>
          <a:bodyPr>
            <a:normAutofit fontScale="90000"/>
          </a:bodyPr>
          <a:lstStyle/>
          <a:p>
            <a:r>
              <a:rPr lang="en-US" sz="2400" i="1" dirty="0" smtClean="0">
                <a:latin typeface="Georgia" pitchFamily="18" charset="0"/>
              </a:rPr>
              <a:t>Contribution #7: Establishing ways of measuring the degree to which individuals and households participate in local markets and, in turn, local markets with broader national and international ones</a:t>
            </a:r>
            <a:endParaRPr lang="en-US" sz="2400" i="1" dirty="0">
              <a:latin typeface="Georgia" pitchFamily="18" charset="0"/>
            </a:endParaRPr>
          </a:p>
        </p:txBody>
      </p:sp>
      <p:sp>
        <p:nvSpPr>
          <p:cNvPr id="3" name="Content Placeholder 2"/>
          <p:cNvSpPr>
            <a:spLocks noGrp="1"/>
          </p:cNvSpPr>
          <p:nvPr>
            <p:ph idx="1"/>
          </p:nvPr>
        </p:nvSpPr>
        <p:spPr>
          <a:xfrm>
            <a:off x="152400" y="2133600"/>
            <a:ext cx="8839200" cy="4800600"/>
          </a:xfrm>
        </p:spPr>
        <p:txBody>
          <a:bodyPr>
            <a:normAutofit fontScale="70000" lnSpcReduction="20000"/>
          </a:bodyPr>
          <a:lstStyle/>
          <a:p>
            <a:r>
              <a:rPr lang="en-US" dirty="0" smtClean="0">
                <a:latin typeface="Georgia" pitchFamily="18" charset="0"/>
              </a:rPr>
              <a:t>Well-functioning markets pool demand and supply shocks; lowers price risk and creates incentives to adopt improved technology.</a:t>
            </a:r>
          </a:p>
          <a:p>
            <a:r>
              <a:rPr lang="en-US" dirty="0" smtClean="0">
                <a:latin typeface="Georgia" pitchFamily="18" charset="0"/>
              </a:rPr>
              <a:t>Poor communications and transport infrastructure, limited rule of law and restricted access to commercial finance limit market functioning; significant spatial price differences arise.</a:t>
            </a:r>
          </a:p>
          <a:p>
            <a:r>
              <a:rPr lang="en-US" dirty="0" smtClean="0">
                <a:latin typeface="Georgia" pitchFamily="18" charset="0"/>
              </a:rPr>
              <a:t>Many rural households opt out of the market due to the tension between gains from specialization and a corresponding increase in transaction costs.</a:t>
            </a:r>
          </a:p>
          <a:p>
            <a:r>
              <a:rPr lang="en-US" dirty="0" smtClean="0">
                <a:latin typeface="Georgia" pitchFamily="18" charset="0"/>
              </a:rPr>
              <a:t>Household production and exchange strategies implicitly recognize high transactions costs which cause farmers to seek activity diversification rather than specialization under autarky.</a:t>
            </a:r>
          </a:p>
          <a:p>
            <a:r>
              <a:rPr lang="en-US" dirty="0" smtClean="0">
                <a:latin typeface="Georgia" pitchFamily="18" charset="0"/>
              </a:rPr>
              <a:t>A central feature of agricultural development is the emergence of a commercial marketing system, which is both cause and consequence of productivity growth and improved standards of living amongst rural households.</a:t>
            </a:r>
            <a:endParaRPr lang="en-US"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err="1" smtClean="0">
                <a:ln>
                  <a:noFill/>
                </a:ln>
                <a:solidFill>
                  <a:schemeClr val="bg1"/>
                </a:solidFill>
                <a:effectLst/>
                <a:uLnTx/>
                <a:uFillTx/>
                <a:latin typeface="Georgia" pitchFamily="18" charset="0"/>
                <a:ea typeface="+mj-ea"/>
                <a:cs typeface="+mj-cs"/>
              </a:rPr>
              <a:t>Meso</a:t>
            </a: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-level processes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686800" cy="914400"/>
          </a:xfrm>
        </p:spPr>
        <p:txBody>
          <a:bodyPr>
            <a:normAutofit/>
          </a:bodyPr>
          <a:lstStyle/>
          <a:p>
            <a:r>
              <a:rPr lang="en-US" sz="2200" i="1" dirty="0" smtClean="0">
                <a:latin typeface="Georgia" pitchFamily="18" charset="0"/>
              </a:rPr>
              <a:t>Contribution #8: Developing and empirically testing an integrated model of household decision making </a:t>
            </a:r>
            <a:endParaRPr lang="en-US" sz="2200" i="1" dirty="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graphicFrame>
        <p:nvGraphicFramePr>
          <p:cNvPr id="38914" name="Object 2"/>
          <p:cNvGraphicFramePr>
            <a:graphicFrameLocks noChangeAspect="1"/>
          </p:cNvGraphicFramePr>
          <p:nvPr/>
        </p:nvGraphicFramePr>
        <p:xfrm>
          <a:off x="990600" y="2590800"/>
          <a:ext cx="7188476" cy="2514600"/>
        </p:xfrm>
        <a:graphic>
          <a:graphicData uri="http://schemas.openxmlformats.org/presentationml/2006/ole">
            <p:oleObj spid="_x0000_s38914" name="Equation" r:id="rId4" imgW="3340100" imgH="116840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686800" cy="914400"/>
          </a:xfrm>
        </p:spPr>
        <p:txBody>
          <a:bodyPr>
            <a:normAutofit/>
          </a:bodyPr>
          <a:lstStyle/>
          <a:p>
            <a:r>
              <a:rPr lang="en-US" sz="2200" i="1" dirty="0" smtClean="0">
                <a:latin typeface="Georgia" pitchFamily="18" charset="0"/>
              </a:rPr>
              <a:t>Contribution #8: Developing and empirically testing an integrated model of household decision making </a:t>
            </a:r>
            <a:endParaRPr lang="en-US" sz="2200" i="1" dirty="0">
              <a:latin typeface="Georgia" pitchFamily="18" charset="0"/>
            </a:endParaRPr>
          </a:p>
        </p:txBody>
      </p:sp>
      <p:sp>
        <p:nvSpPr>
          <p:cNvPr id="3" name="Content Placeholder 2"/>
          <p:cNvSpPr>
            <a:spLocks noGrp="1"/>
          </p:cNvSpPr>
          <p:nvPr>
            <p:ph idx="1"/>
          </p:nvPr>
        </p:nvSpPr>
        <p:spPr>
          <a:xfrm>
            <a:off x="228600" y="1981200"/>
            <a:ext cx="8686800" cy="4876800"/>
          </a:xfrm>
        </p:spPr>
        <p:txBody>
          <a:bodyPr>
            <a:normAutofit fontScale="92500" lnSpcReduction="10000"/>
          </a:bodyPr>
          <a:lstStyle/>
          <a:p>
            <a:r>
              <a:rPr lang="en-US" sz="2500" dirty="0" err="1" smtClean="0">
                <a:latin typeface="Georgia" pitchFamily="18" charset="0"/>
              </a:rPr>
              <a:t>Chayanov</a:t>
            </a:r>
            <a:r>
              <a:rPr lang="en-US" sz="2500" dirty="0" smtClean="0">
                <a:latin typeface="Georgia" pitchFamily="18" charset="0"/>
              </a:rPr>
              <a:t> (1965)  argued that peasant households allocate labor such that the “drudgery” associated with additional labor input equals the marginal utility of the additional output:</a:t>
            </a:r>
          </a:p>
          <a:p>
            <a:pPr lvl="1"/>
            <a:r>
              <a:rPr lang="en-US" sz="2100" dirty="0" smtClean="0">
                <a:latin typeface="Georgia" pitchFamily="18" charset="0"/>
              </a:rPr>
              <a:t>Changes in household demography decrease the shadow price of labor which leads to an intensification of production and an increase in output</a:t>
            </a:r>
          </a:p>
          <a:p>
            <a:pPr lvl="1"/>
            <a:r>
              <a:rPr lang="en-US" sz="2100" dirty="0" smtClean="0">
                <a:latin typeface="Georgia" pitchFamily="18" charset="0"/>
              </a:rPr>
              <a:t>Households with a smaller land endowment will have a lower shadow price of labor and produce more per unit area</a:t>
            </a:r>
          </a:p>
          <a:p>
            <a:r>
              <a:rPr lang="en-US" sz="2500" dirty="0" smtClean="0">
                <a:latin typeface="Georgia" pitchFamily="18" charset="0"/>
              </a:rPr>
              <a:t>Implications:</a:t>
            </a:r>
          </a:p>
          <a:p>
            <a:pPr lvl="1"/>
            <a:r>
              <a:rPr lang="en-US" sz="2100" dirty="0" smtClean="0">
                <a:latin typeface="Georgia" pitchFamily="18" charset="0"/>
              </a:rPr>
              <a:t>The farm size and productivity relationship may not be positive</a:t>
            </a:r>
          </a:p>
          <a:p>
            <a:pPr lvl="1"/>
            <a:r>
              <a:rPr lang="en-US" sz="2100" dirty="0" smtClean="0">
                <a:latin typeface="Georgia" pitchFamily="18" charset="0"/>
              </a:rPr>
              <a:t>Models are “endowment sensitive” such that the intensity of natural and human resource use is influenced by relative wealth</a:t>
            </a:r>
          </a:p>
          <a:p>
            <a:pPr lvl="1"/>
            <a:r>
              <a:rPr lang="en-US" sz="2100" dirty="0" smtClean="0">
                <a:latin typeface="Georgia" pitchFamily="18" charset="0"/>
              </a:rPr>
              <a:t>Production choices are inseparable from consumption choices</a:t>
            </a:r>
          </a:p>
          <a:p>
            <a:r>
              <a:rPr lang="en-US" sz="2500" dirty="0" smtClean="0">
                <a:latin typeface="Georgia" pitchFamily="18" charset="0"/>
              </a:rPr>
              <a:t>As markets liberalized, the </a:t>
            </a:r>
            <a:r>
              <a:rPr lang="en-US" sz="2500" dirty="0" err="1" smtClean="0">
                <a:latin typeface="Georgia" pitchFamily="18" charset="0"/>
              </a:rPr>
              <a:t>Chayanov</a:t>
            </a:r>
            <a:r>
              <a:rPr lang="en-US" sz="2500" dirty="0" smtClean="0">
                <a:latin typeface="Georgia" pitchFamily="18" charset="0"/>
              </a:rPr>
              <a:t> model correctly predicted muted supply response as price increases induced a rise in the shadow price of labor, choking off production growth.</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686800" cy="762000"/>
          </a:xfrm>
        </p:spPr>
        <p:txBody>
          <a:bodyPr>
            <a:noAutofit/>
          </a:bodyPr>
          <a:lstStyle/>
          <a:p>
            <a:r>
              <a:rPr lang="en-US" sz="2400" i="1" dirty="0" smtClean="0">
                <a:latin typeface="Georgia" pitchFamily="18" charset="0"/>
              </a:rPr>
              <a:t>Research on the </a:t>
            </a:r>
            <a:r>
              <a:rPr lang="en-US" sz="2400" i="1" dirty="0" err="1" smtClean="0">
                <a:latin typeface="Georgia" pitchFamily="18" charset="0"/>
              </a:rPr>
              <a:t>Chayanovian</a:t>
            </a:r>
            <a:r>
              <a:rPr lang="en-US" sz="2400" i="1" dirty="0" smtClean="0">
                <a:latin typeface="Georgia" pitchFamily="18" charset="0"/>
              </a:rPr>
              <a:t> inverse size-productivity relationship led to important other findings</a:t>
            </a:r>
            <a:endParaRPr lang="en-US" sz="2400" i="1" dirty="0">
              <a:latin typeface="Georgia" pitchFamily="18" charset="0"/>
            </a:endParaRPr>
          </a:p>
        </p:txBody>
      </p:sp>
      <p:sp>
        <p:nvSpPr>
          <p:cNvPr id="3" name="Content Placeholder 2"/>
          <p:cNvSpPr>
            <a:spLocks noGrp="1"/>
          </p:cNvSpPr>
          <p:nvPr>
            <p:ph idx="1"/>
          </p:nvPr>
        </p:nvSpPr>
        <p:spPr>
          <a:xfrm>
            <a:off x="304800" y="1981200"/>
            <a:ext cx="8458200" cy="4495800"/>
          </a:xfrm>
        </p:spPr>
        <p:txBody>
          <a:bodyPr>
            <a:normAutofit fontScale="77500" lnSpcReduction="20000"/>
          </a:bodyPr>
          <a:lstStyle/>
          <a:p>
            <a:r>
              <a:rPr lang="en-US" dirty="0" smtClean="0">
                <a:latin typeface="Georgia" pitchFamily="18" charset="0"/>
              </a:rPr>
              <a:t>The endogeneity of market failure:</a:t>
            </a:r>
          </a:p>
          <a:p>
            <a:pPr lvl="1"/>
            <a:r>
              <a:rPr lang="en-US" dirty="0" smtClean="0">
                <a:latin typeface="Georgia" pitchFamily="18" charset="0"/>
              </a:rPr>
              <a:t>The costs of hiring wage labor makes productivity of hired labor less than a family member; households with large land endowment hire labor but face an increasing marginal cost of labor, creating an inverse size-productivity relationship called “local” </a:t>
            </a:r>
            <a:r>
              <a:rPr lang="en-US" dirty="0" err="1" smtClean="0">
                <a:latin typeface="Georgia" pitchFamily="18" charset="0"/>
              </a:rPr>
              <a:t>nonseparability</a:t>
            </a:r>
            <a:r>
              <a:rPr lang="en-US" dirty="0" smtClean="0">
                <a:latin typeface="Georgia" pitchFamily="18" charset="0"/>
              </a:rPr>
              <a:t>.</a:t>
            </a:r>
          </a:p>
          <a:p>
            <a:pPr lvl="1"/>
            <a:r>
              <a:rPr lang="en-US" dirty="0" smtClean="0">
                <a:latin typeface="Georgia" pitchFamily="18" charset="0"/>
              </a:rPr>
              <a:t>Transaction costs drive a wedge between producer and consumer prices resulting in households entering a non-participation regime.</a:t>
            </a:r>
          </a:p>
          <a:p>
            <a:r>
              <a:rPr lang="en-US" dirty="0" smtClean="0">
                <a:latin typeface="Georgia" pitchFamily="18" charset="0"/>
              </a:rPr>
              <a:t>Centrality of capital constraints as agricultural technology becomes more complex</a:t>
            </a:r>
          </a:p>
          <a:p>
            <a:pPr lvl="1"/>
            <a:r>
              <a:rPr lang="en-US" dirty="0" err="1" smtClean="0">
                <a:latin typeface="Georgia" pitchFamily="18" charset="0"/>
              </a:rPr>
              <a:t>Chayanovian</a:t>
            </a:r>
            <a:r>
              <a:rPr lang="en-US" dirty="0" smtClean="0">
                <a:latin typeface="Georgia" pitchFamily="18" charset="0"/>
              </a:rPr>
              <a:t> model ignores purchased inputs and technologies, perhaps the importance of other inputs can erode the inverse relationship.</a:t>
            </a:r>
            <a:endParaRPr lang="en-US"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066800"/>
          </a:xfrm>
        </p:spPr>
        <p:txBody>
          <a:bodyPr>
            <a:noAutofit/>
          </a:bodyPr>
          <a:lstStyle/>
          <a:p>
            <a:r>
              <a:rPr lang="en-US" sz="2300" i="1" dirty="0" smtClean="0">
                <a:latin typeface="Georgia" pitchFamily="18" charset="0"/>
              </a:rPr>
              <a:t>Contribution #9: Showing how incomplete and thin markets, in the presence of transactions costs, influence technology adoption, on-farm productivity and welfare dynamics</a:t>
            </a:r>
            <a:endParaRPr lang="en-US" sz="2300" i="1" dirty="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graphicFrame>
        <p:nvGraphicFramePr>
          <p:cNvPr id="32770" name="Object 2"/>
          <p:cNvGraphicFramePr>
            <a:graphicFrameLocks noChangeAspect="1"/>
          </p:cNvGraphicFramePr>
          <p:nvPr/>
        </p:nvGraphicFramePr>
        <p:xfrm>
          <a:off x="1219199" y="2286000"/>
          <a:ext cx="6850819" cy="4038600"/>
        </p:xfrm>
        <a:graphic>
          <a:graphicData uri="http://schemas.openxmlformats.org/presentationml/2006/ole">
            <p:oleObj spid="_x0000_s32770" name="Equation" r:id="rId4" imgW="4114800" imgH="242570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1066800"/>
          </a:xfrm>
        </p:spPr>
        <p:txBody>
          <a:bodyPr>
            <a:noAutofit/>
          </a:bodyPr>
          <a:lstStyle/>
          <a:p>
            <a:r>
              <a:rPr lang="en-US" sz="2300" i="1" dirty="0" smtClean="0">
                <a:latin typeface="Georgia" pitchFamily="18" charset="0"/>
              </a:rPr>
              <a:t>Contribution #9: Showing how incomplete and thin markets, in the presence of transactions costs, influence technology adoption, on-farm productivity and welfare dynamics</a:t>
            </a:r>
            <a:endParaRPr lang="en-US" sz="2300" i="1" dirty="0">
              <a:latin typeface="Georgia" pitchFamily="18" charset="0"/>
            </a:endParaRPr>
          </a:p>
        </p:txBody>
      </p:sp>
      <p:sp>
        <p:nvSpPr>
          <p:cNvPr id="3" name="Content Placeholder 2"/>
          <p:cNvSpPr>
            <a:spLocks noGrp="1"/>
          </p:cNvSpPr>
          <p:nvPr>
            <p:ph idx="1"/>
          </p:nvPr>
        </p:nvSpPr>
        <p:spPr>
          <a:xfrm>
            <a:off x="228600" y="2209800"/>
            <a:ext cx="8686800" cy="4495800"/>
          </a:xfrm>
        </p:spPr>
        <p:txBody>
          <a:bodyPr>
            <a:normAutofit fontScale="70000" lnSpcReduction="20000"/>
          </a:bodyPr>
          <a:lstStyle/>
          <a:p>
            <a:r>
              <a:rPr lang="en-US" dirty="0" smtClean="0">
                <a:latin typeface="Georgia" pitchFamily="18" charset="0"/>
              </a:rPr>
              <a:t>Public forays into lending to reduce capital constraints that were believed to stunt growth proved unsustainable with high default rates and frequent capital infusions.</a:t>
            </a:r>
          </a:p>
          <a:p>
            <a:r>
              <a:rPr lang="en-US" dirty="0" smtClean="0">
                <a:latin typeface="Georgia" pitchFamily="18" charset="0"/>
              </a:rPr>
              <a:t>Theoretically, even a laissez-faire equilibrium would exclude the small farm sector due to moral hazard and adverse selection.</a:t>
            </a:r>
          </a:p>
          <a:p>
            <a:r>
              <a:rPr lang="en-US" dirty="0" smtClean="0">
                <a:latin typeface="Georgia" pitchFamily="18" charset="0"/>
              </a:rPr>
              <a:t>Covariant risk suppresses the development of agricultural loan markets further.</a:t>
            </a:r>
          </a:p>
          <a:p>
            <a:r>
              <a:rPr lang="en-US" dirty="0" smtClean="0">
                <a:latin typeface="Georgia" pitchFamily="18" charset="0"/>
              </a:rPr>
              <a:t>Empirically, it is difficult to identify the importance of credit constraints since it is unclear whether farms with no loans have zero demand or zero supply.</a:t>
            </a:r>
          </a:p>
          <a:p>
            <a:r>
              <a:rPr lang="en-US" dirty="0" err="1" smtClean="0">
                <a:latin typeface="Georgia" pitchFamily="18" charset="0"/>
              </a:rPr>
              <a:t>Feder</a:t>
            </a:r>
            <a:r>
              <a:rPr lang="en-US" dirty="0" smtClean="0">
                <a:latin typeface="Georgia" pitchFamily="18" charset="0"/>
              </a:rPr>
              <a:t> et al. (1990) pioneered an approach labeled “constraint elicitation,” estimating that 40% of small farms suffer productivity losses from non-price rationing in credit markets.</a:t>
            </a:r>
          </a:p>
          <a:p>
            <a:r>
              <a:rPr lang="en-US" dirty="0" smtClean="0">
                <a:latin typeface="Georgia" pitchFamily="18" charset="0"/>
              </a:rPr>
              <a:t>Microfinance and index insurance contracts that limit covariant risk have been identified as potential solutions.</a:t>
            </a:r>
            <a:endParaRPr lang="en-US"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6400800" y="0"/>
            <a:ext cx="2743200" cy="990600"/>
          </a:xfrm>
          <a:prstGeom prst="rect">
            <a:avLst/>
          </a:prstGeom>
          <a:noFill/>
          <a:ln w="9525">
            <a:noFill/>
            <a:miter lim="800000"/>
            <a:headEnd/>
            <a:tailEnd/>
          </a:ln>
        </p:spPr>
        <p:txBody>
          <a:bodyPr anchor="ctr"/>
          <a:lstStyle/>
          <a:p>
            <a:pPr eaLnBrk="0" hangingPunct="0">
              <a:defRPr/>
            </a:pPr>
            <a:endParaRPr lang="en-US" sz="3000" b="1" kern="0" dirty="0">
              <a:solidFill>
                <a:schemeClr val="bg1"/>
              </a:solidFill>
              <a:latin typeface="Georgia" pitchFamily="18" charset="0"/>
              <a:ea typeface="+mj-ea"/>
              <a:cs typeface="+mj-cs"/>
            </a:endParaRPr>
          </a:p>
        </p:txBody>
      </p:sp>
      <p:sp>
        <p:nvSpPr>
          <p:cNvPr id="6" name="TextBox 5"/>
          <p:cNvSpPr txBox="1"/>
          <p:nvPr/>
        </p:nvSpPr>
        <p:spPr>
          <a:xfrm>
            <a:off x="0" y="994856"/>
            <a:ext cx="8686800" cy="5863144"/>
          </a:xfrm>
          <a:prstGeom prst="rect">
            <a:avLst/>
          </a:prstGeom>
          <a:noFill/>
        </p:spPr>
        <p:txBody>
          <a:bodyPr wrap="square" rtlCol="0">
            <a:spAutoFit/>
          </a:bodyPr>
          <a:lstStyle/>
          <a:p>
            <a:r>
              <a:rPr lang="en-US" sz="2500" u="sng" dirty="0" smtClean="0">
                <a:latin typeface="Georgia" pitchFamily="18" charset="0"/>
              </a:rPr>
              <a:t>Purpose</a:t>
            </a:r>
            <a:r>
              <a:rPr lang="en-US" sz="2500" dirty="0" smtClean="0">
                <a:latin typeface="Georgia" pitchFamily="18" charset="0"/>
              </a:rPr>
              <a:t>: Like the rest of AJAE Centennial issue, critically survey the field, emphasizing the contributions of agricultural economists to the broader literature.</a:t>
            </a:r>
          </a:p>
          <a:p>
            <a:endParaRPr lang="en-US" sz="2500" dirty="0" smtClean="0">
              <a:latin typeface="Georgia" pitchFamily="18" charset="0"/>
            </a:endParaRPr>
          </a:p>
          <a:p>
            <a:r>
              <a:rPr lang="en-US" sz="2500" b="1" dirty="0" smtClean="0">
                <a:latin typeface="Georgia" pitchFamily="18" charset="0"/>
              </a:rPr>
              <a:t>Theme 1</a:t>
            </a:r>
            <a:r>
              <a:rPr lang="en-US" sz="2500" dirty="0" smtClean="0">
                <a:latin typeface="Georgia" pitchFamily="18" charset="0"/>
              </a:rPr>
              <a:t>: Macro-growth dimensions of agricultural development</a:t>
            </a:r>
          </a:p>
          <a:p>
            <a:endParaRPr lang="en-US" sz="2500" dirty="0">
              <a:latin typeface="Georgia" pitchFamily="18" charset="0"/>
            </a:endParaRPr>
          </a:p>
          <a:p>
            <a:r>
              <a:rPr lang="en-US" sz="2500" b="1" dirty="0" smtClean="0">
                <a:latin typeface="Georgia" pitchFamily="18" charset="0"/>
              </a:rPr>
              <a:t>Theme 2</a:t>
            </a:r>
            <a:r>
              <a:rPr lang="en-US" sz="2500" dirty="0" smtClean="0">
                <a:latin typeface="Georgia" pitchFamily="18" charset="0"/>
              </a:rPr>
              <a:t>: Role of technological and institutional change in successful agricultural development</a:t>
            </a:r>
          </a:p>
          <a:p>
            <a:endParaRPr lang="en-US" sz="2500" dirty="0">
              <a:latin typeface="Georgia" pitchFamily="18" charset="0"/>
            </a:endParaRPr>
          </a:p>
          <a:p>
            <a:r>
              <a:rPr lang="en-US" sz="2500" b="1" dirty="0" smtClean="0">
                <a:latin typeface="Georgia" pitchFamily="18" charset="0"/>
              </a:rPr>
              <a:t>Theme 3</a:t>
            </a:r>
            <a:r>
              <a:rPr lang="en-US" sz="2500" dirty="0" smtClean="0">
                <a:latin typeface="Georgia" pitchFamily="18" charset="0"/>
              </a:rPr>
              <a:t>: Understanding how households and individuals participate or lack participation in the process of agricultural development</a:t>
            </a:r>
          </a:p>
          <a:p>
            <a:endParaRPr lang="en-US" sz="2500" dirty="0" smtClean="0">
              <a:latin typeface="Georgia" pitchFamily="18" charset="0"/>
            </a:endParaRPr>
          </a:p>
          <a:p>
            <a:r>
              <a:rPr lang="en-US" sz="2500" dirty="0" smtClean="0">
                <a:latin typeface="Georgia" pitchFamily="18" charset="0"/>
              </a:rPr>
              <a:t>Conclude with a 21</a:t>
            </a:r>
            <a:r>
              <a:rPr lang="en-US" sz="2500" baseline="30000" dirty="0" smtClean="0">
                <a:latin typeface="Georgia" pitchFamily="18" charset="0"/>
              </a:rPr>
              <a:t>st</a:t>
            </a:r>
            <a:r>
              <a:rPr lang="en-US" sz="2500" dirty="0" smtClean="0">
                <a:latin typeface="Georgia" pitchFamily="18" charset="0"/>
              </a:rPr>
              <a:t> Century Research Agenda</a:t>
            </a:r>
            <a:endParaRPr lang="en-US" sz="2500" dirty="0">
              <a:latin typeface="Georgia" pitchFamily="18" charset="0"/>
            </a:endParaRPr>
          </a:p>
        </p:txBody>
      </p:sp>
      <p:sp>
        <p:nvSpPr>
          <p:cNvPr id="7" name="TextBox 6"/>
          <p:cNvSpPr txBox="1"/>
          <p:nvPr/>
        </p:nvSpPr>
        <p:spPr>
          <a:xfrm>
            <a:off x="228600" y="2209800"/>
            <a:ext cx="8534400" cy="400110"/>
          </a:xfrm>
          <a:prstGeom prst="rect">
            <a:avLst/>
          </a:prstGeom>
          <a:noFill/>
        </p:spPr>
        <p:txBody>
          <a:bodyPr wrap="square" rtlCol="0">
            <a:spAutoFit/>
          </a:bodyPr>
          <a:lstStyle/>
          <a:p>
            <a:pPr>
              <a:buFont typeface="Arial" pitchFamily="34" charset="0"/>
              <a:buChar char="•"/>
            </a:pPr>
            <a:endParaRPr lang="en-US" sz="2000" dirty="0">
              <a:latin typeface="Georgia" pitchFamily="18" charset="0"/>
            </a:endParaRPr>
          </a:p>
        </p:txBody>
      </p:sp>
      <p:sp>
        <p:nvSpPr>
          <p:cNvPr id="8" name="TextBox 7"/>
          <p:cNvSpPr txBox="1"/>
          <p:nvPr/>
        </p:nvSpPr>
        <p:spPr>
          <a:xfrm>
            <a:off x="6477000" y="152400"/>
            <a:ext cx="2667000" cy="553998"/>
          </a:xfrm>
          <a:prstGeom prst="rect">
            <a:avLst/>
          </a:prstGeom>
          <a:noFill/>
        </p:spPr>
        <p:txBody>
          <a:bodyPr wrap="square" rtlCol="0">
            <a:spAutoFit/>
          </a:bodyPr>
          <a:lstStyle/>
          <a:p>
            <a:r>
              <a:rPr lang="en-US" sz="3000" b="1" dirty="0" smtClean="0">
                <a:solidFill>
                  <a:schemeClr val="bg1"/>
                </a:solidFill>
                <a:latin typeface="Georgia" pitchFamily="18" charset="0"/>
              </a:rPr>
              <a:t>Overview</a:t>
            </a:r>
            <a:endParaRPr lang="en-US" sz="3000" b="1"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14400"/>
            <a:ext cx="8915400" cy="1143000"/>
          </a:xfrm>
        </p:spPr>
        <p:txBody>
          <a:bodyPr>
            <a:noAutofit/>
          </a:bodyPr>
          <a:lstStyle/>
          <a:p>
            <a:r>
              <a:rPr lang="en-US" sz="2200" i="1" dirty="0" smtClean="0">
                <a:latin typeface="Georgia" pitchFamily="18" charset="0"/>
              </a:rPr>
              <a:t>Contribution #10: Understanding how and why efforts to change the nature of rights in land cause improved credit, productivity, security and welfare outcomes, and for whom they do not and why</a:t>
            </a:r>
            <a:endParaRPr lang="en-US" sz="2200" i="1" dirty="0">
              <a:latin typeface="Georgia" pitchFamily="18" charset="0"/>
            </a:endParaRPr>
          </a:p>
        </p:txBody>
      </p:sp>
      <p:sp>
        <p:nvSpPr>
          <p:cNvPr id="3" name="Content Placeholder 2"/>
          <p:cNvSpPr>
            <a:spLocks noGrp="1"/>
          </p:cNvSpPr>
          <p:nvPr>
            <p:ph idx="1"/>
          </p:nvPr>
        </p:nvSpPr>
        <p:spPr>
          <a:xfrm>
            <a:off x="0" y="2057400"/>
            <a:ext cx="9144000" cy="4800600"/>
          </a:xfrm>
        </p:spPr>
        <p:txBody>
          <a:bodyPr>
            <a:normAutofit fontScale="77500" lnSpcReduction="20000"/>
          </a:bodyPr>
          <a:lstStyle/>
          <a:p>
            <a:r>
              <a:rPr lang="en-US" dirty="0" err="1" smtClean="0">
                <a:latin typeface="Georgia" pitchFamily="18" charset="0"/>
              </a:rPr>
              <a:t>Eswaran</a:t>
            </a:r>
            <a:r>
              <a:rPr lang="en-US" dirty="0" smtClean="0">
                <a:latin typeface="Georgia" pitchFamily="18" charset="0"/>
              </a:rPr>
              <a:t> and </a:t>
            </a:r>
            <a:r>
              <a:rPr lang="en-US" dirty="0" err="1" smtClean="0">
                <a:latin typeface="Georgia" pitchFamily="18" charset="0"/>
              </a:rPr>
              <a:t>Kotwal</a:t>
            </a:r>
            <a:r>
              <a:rPr lang="en-US" dirty="0" smtClean="0">
                <a:latin typeface="Georgia" pitchFamily="18" charset="0"/>
              </a:rPr>
              <a:t> (1984) showed:</a:t>
            </a:r>
          </a:p>
          <a:p>
            <a:pPr lvl="1"/>
            <a:r>
              <a:rPr lang="en-US" dirty="0" smtClean="0">
                <a:latin typeface="Georgia" pitchFamily="18" charset="0"/>
              </a:rPr>
              <a:t> An economy with high land inequality will produce less than an economy with a more equal land distribution.</a:t>
            </a:r>
          </a:p>
          <a:p>
            <a:pPr lvl="1"/>
            <a:r>
              <a:rPr lang="en-US" dirty="0" smtClean="0">
                <a:latin typeface="Georgia" pitchFamily="18" charset="0"/>
              </a:rPr>
              <a:t>Credit market reform that equalizes access to capital across farm households will increase productivity.</a:t>
            </a:r>
          </a:p>
          <a:p>
            <a:pPr lvl="1"/>
            <a:r>
              <a:rPr lang="en-US" dirty="0" smtClean="0">
                <a:latin typeface="Georgia" pitchFamily="18" charset="0"/>
              </a:rPr>
              <a:t>Both findings encouraged redistributive land reform policies since the transfer from large to small farms can improve economic performance and enhance social equity .</a:t>
            </a:r>
          </a:p>
          <a:p>
            <a:r>
              <a:rPr lang="en-US" dirty="0" smtClean="0">
                <a:latin typeface="Georgia" pitchFamily="18" charset="0"/>
              </a:rPr>
              <a:t>Property rights reform</a:t>
            </a:r>
          </a:p>
          <a:p>
            <a:pPr lvl="1"/>
            <a:r>
              <a:rPr lang="en-US" dirty="0" smtClean="0">
                <a:latin typeface="Georgia" pitchFamily="18" charset="0"/>
              </a:rPr>
              <a:t>Enhancing legal tenure security offers increased investment and enhanced productivity through credit supply effects and investment demand effects.</a:t>
            </a:r>
          </a:p>
          <a:p>
            <a:pPr lvl="1"/>
            <a:r>
              <a:rPr lang="en-US" dirty="0" smtClean="0">
                <a:latin typeface="Georgia" pitchFamily="18" charset="0"/>
              </a:rPr>
              <a:t>While all increase investment demand, only advantaged farmers benefited from increased credit under property rights reform.</a:t>
            </a:r>
          </a:p>
          <a:p>
            <a:pPr lvl="1"/>
            <a:r>
              <a:rPr lang="en-US" dirty="0" smtClean="0">
                <a:latin typeface="Georgia" pitchFamily="18" charset="0"/>
              </a:rPr>
              <a:t>Empirically, results mixed in customary tenure systems (Africa).</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1143000"/>
          </a:xfrm>
        </p:spPr>
        <p:txBody>
          <a:bodyPr>
            <a:noAutofit/>
          </a:bodyPr>
          <a:lstStyle/>
          <a:p>
            <a:r>
              <a:rPr lang="en-US" sz="2300" i="1" dirty="0" smtClean="0">
                <a:latin typeface="Georgia" pitchFamily="18" charset="0"/>
              </a:rPr>
              <a:t>Contribution #11: Risk arising from multiple sources is omnipresent in rural areas and households actively manage such risk, sometimes in ways that may trap them in chronic poverty</a:t>
            </a:r>
            <a:endParaRPr lang="en-US" sz="2300" i="1" dirty="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graphicFrame>
        <p:nvGraphicFramePr>
          <p:cNvPr id="34818" name="Object 2"/>
          <p:cNvGraphicFramePr>
            <a:graphicFrameLocks noChangeAspect="1"/>
          </p:cNvGraphicFramePr>
          <p:nvPr/>
        </p:nvGraphicFramePr>
        <p:xfrm>
          <a:off x="685800" y="2286000"/>
          <a:ext cx="8038666" cy="3276600"/>
        </p:xfrm>
        <a:graphic>
          <a:graphicData uri="http://schemas.openxmlformats.org/presentationml/2006/ole">
            <p:oleObj spid="_x0000_s34818" name="Equation" r:id="rId4" imgW="3302000" imgH="1346200" progId="Equation.DSMT4">
              <p:embed/>
            </p:oleObj>
          </a:graphicData>
        </a:graphic>
      </p:graphicFrame>
      <p:graphicFrame>
        <p:nvGraphicFramePr>
          <p:cNvPr id="34819" name="Object 3"/>
          <p:cNvGraphicFramePr>
            <a:graphicFrameLocks noChangeAspect="1"/>
          </p:cNvGraphicFramePr>
          <p:nvPr/>
        </p:nvGraphicFramePr>
        <p:xfrm>
          <a:off x="685800" y="5973604"/>
          <a:ext cx="7924800" cy="530384"/>
        </p:xfrm>
        <a:graphic>
          <a:graphicData uri="http://schemas.openxmlformats.org/presentationml/2006/ole">
            <p:oleObj spid="_x0000_s34819" name="Equation" r:id="rId5" imgW="4546600" imgH="30480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1143000"/>
          </a:xfrm>
        </p:spPr>
        <p:txBody>
          <a:bodyPr>
            <a:noAutofit/>
          </a:bodyPr>
          <a:lstStyle/>
          <a:p>
            <a:r>
              <a:rPr lang="en-US" sz="2300" i="1" dirty="0" smtClean="0">
                <a:latin typeface="Georgia" pitchFamily="18" charset="0"/>
              </a:rPr>
              <a:t>Contribution #11: Risk arising from multiple sources is omnipresent in rural areas and households actively manage such risk, sometimes in ways that may trap them in chronic poverty</a:t>
            </a:r>
            <a:endParaRPr lang="en-US" sz="2300" i="1" dirty="0">
              <a:latin typeface="Georgia" pitchFamily="18" charset="0"/>
            </a:endParaRPr>
          </a:p>
        </p:txBody>
      </p:sp>
      <p:sp>
        <p:nvSpPr>
          <p:cNvPr id="3" name="Content Placeholder 2"/>
          <p:cNvSpPr>
            <a:spLocks noGrp="1"/>
          </p:cNvSpPr>
          <p:nvPr>
            <p:ph idx="1"/>
          </p:nvPr>
        </p:nvSpPr>
        <p:spPr>
          <a:xfrm>
            <a:off x="228600" y="2286000"/>
            <a:ext cx="8610600" cy="4572000"/>
          </a:xfrm>
        </p:spPr>
        <p:txBody>
          <a:bodyPr>
            <a:normAutofit fontScale="70000" lnSpcReduction="20000"/>
          </a:bodyPr>
          <a:lstStyle/>
          <a:p>
            <a:r>
              <a:rPr lang="en-US" dirty="0" smtClean="0">
                <a:latin typeface="Georgia" pitchFamily="18" charset="0"/>
              </a:rPr>
              <a:t>Time can erase the impact of initial land ownership inequality through economic performance, but this depends on risk</a:t>
            </a:r>
          </a:p>
          <a:p>
            <a:r>
              <a:rPr lang="en-US" dirty="0" smtClean="0">
                <a:latin typeface="Georgia" pitchFamily="18" charset="0"/>
              </a:rPr>
              <a:t>Binswanger (1980): risk matters most not because individuals vary in risk aversion but because they differ in access to credit and risk-reducing methods</a:t>
            </a:r>
          </a:p>
          <a:p>
            <a:r>
              <a:rPr lang="en-US" dirty="0" smtClean="0">
                <a:latin typeface="Georgia" pitchFamily="18" charset="0"/>
              </a:rPr>
              <a:t>Common risk managing technique: savings allows consumption smoothing, but only for those above threshold wealth endowment</a:t>
            </a:r>
          </a:p>
          <a:p>
            <a:r>
              <a:rPr lang="en-US" dirty="0" smtClean="0">
                <a:latin typeface="Georgia" pitchFamily="18" charset="0"/>
              </a:rPr>
              <a:t>Carter and Barrett (2006): multiple dynamic equilibrium or poverty traps created by risk and capital constraints</a:t>
            </a:r>
          </a:p>
          <a:p>
            <a:pPr lvl="1"/>
            <a:r>
              <a:rPr lang="en-US" dirty="0" smtClean="0">
                <a:latin typeface="Georgia" pitchFamily="18" charset="0"/>
              </a:rPr>
              <a:t>Unequal agrarian asset distribution leaves households below a critical asset threshold in which households will stagnant and remain in poverty</a:t>
            </a:r>
          </a:p>
          <a:p>
            <a:pPr lvl="1"/>
            <a:r>
              <a:rPr lang="en-US" dirty="0" smtClean="0">
                <a:latin typeface="Georgia" pitchFamily="18" charset="0"/>
              </a:rPr>
              <a:t>Uninsured risk has higher costs than suggested by static models</a:t>
            </a:r>
            <a:endParaRPr lang="en-US"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10600" cy="1143000"/>
          </a:xfrm>
        </p:spPr>
        <p:txBody>
          <a:bodyPr>
            <a:noAutofit/>
          </a:bodyPr>
          <a:lstStyle/>
          <a:p>
            <a:r>
              <a:rPr lang="en-US" sz="2400" i="1" dirty="0" smtClean="0">
                <a:latin typeface="Georgia" pitchFamily="18" charset="0"/>
              </a:rPr>
              <a:t>Contribution #12: Establishing models and evidence that show that intra-family resource distribution and behavior heterogeneity can be an important oversight</a:t>
            </a:r>
            <a:endParaRPr lang="en-US" sz="2400" i="1" dirty="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graphicFrame>
        <p:nvGraphicFramePr>
          <p:cNvPr id="35842" name="Object 2"/>
          <p:cNvGraphicFramePr>
            <a:graphicFrameLocks noChangeAspect="1"/>
          </p:cNvGraphicFramePr>
          <p:nvPr/>
        </p:nvGraphicFramePr>
        <p:xfrm>
          <a:off x="787400" y="5638800"/>
          <a:ext cx="7213600" cy="609600"/>
        </p:xfrm>
        <a:graphic>
          <a:graphicData uri="http://schemas.openxmlformats.org/presentationml/2006/ole">
            <p:oleObj spid="_x0000_s35842" name="Document" r:id="rId4" imgW="2705100" imgH="228600" progId="Word.Document.12">
              <p:link updateAutomatic="1"/>
            </p:oleObj>
          </a:graphicData>
        </a:graphic>
      </p:graphicFrame>
      <p:graphicFrame>
        <p:nvGraphicFramePr>
          <p:cNvPr id="35843" name="Object 3"/>
          <p:cNvGraphicFramePr>
            <a:graphicFrameLocks noChangeAspect="1"/>
          </p:cNvGraphicFramePr>
          <p:nvPr/>
        </p:nvGraphicFramePr>
        <p:xfrm>
          <a:off x="990600" y="2590800"/>
          <a:ext cx="7188200" cy="2514600"/>
        </p:xfrm>
        <a:graphic>
          <a:graphicData uri="http://schemas.openxmlformats.org/presentationml/2006/ole">
            <p:oleObj spid="_x0000_s35843" name="Equation" r:id="rId5" imgW="3340100" imgH="116840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10600" cy="1143000"/>
          </a:xfrm>
        </p:spPr>
        <p:txBody>
          <a:bodyPr>
            <a:noAutofit/>
          </a:bodyPr>
          <a:lstStyle/>
          <a:p>
            <a:r>
              <a:rPr lang="en-US" sz="2400" i="1" dirty="0" smtClean="0">
                <a:latin typeface="Georgia" pitchFamily="18" charset="0"/>
              </a:rPr>
              <a:t>Contribution #12: Establishing models and evidence that show that intra-family resource distribution and behavior heterogeneity can be an important oversight</a:t>
            </a:r>
            <a:endParaRPr lang="en-US" sz="2400" i="1" dirty="0">
              <a:latin typeface="Georgia" pitchFamily="18" charset="0"/>
            </a:endParaRPr>
          </a:p>
        </p:txBody>
      </p:sp>
      <p:sp>
        <p:nvSpPr>
          <p:cNvPr id="3" name="Content Placeholder 2"/>
          <p:cNvSpPr>
            <a:spLocks noGrp="1"/>
          </p:cNvSpPr>
          <p:nvPr>
            <p:ph idx="1"/>
          </p:nvPr>
        </p:nvSpPr>
        <p:spPr>
          <a:xfrm>
            <a:off x="381000" y="2286000"/>
            <a:ext cx="8229600" cy="4419600"/>
          </a:xfrm>
        </p:spPr>
        <p:txBody>
          <a:bodyPr>
            <a:normAutofit fontScale="77500" lnSpcReduction="20000"/>
          </a:bodyPr>
          <a:lstStyle/>
          <a:p>
            <a:r>
              <a:rPr lang="en-US" dirty="0" smtClean="0">
                <a:latin typeface="Georgia" pitchFamily="18" charset="0"/>
              </a:rPr>
              <a:t>Models that assume beneficent maximization of a unified, family utility function ignore intra-household inequality.</a:t>
            </a:r>
          </a:p>
          <a:p>
            <a:r>
              <a:rPr lang="en-US" dirty="0" smtClean="0">
                <a:latin typeface="Georgia" pitchFamily="18" charset="0"/>
              </a:rPr>
              <a:t>Important findings:</a:t>
            </a:r>
          </a:p>
          <a:p>
            <a:pPr lvl="1"/>
            <a:r>
              <a:rPr lang="en-US" dirty="0" smtClean="0">
                <a:latin typeface="Georgia" pitchFamily="18" charset="0"/>
              </a:rPr>
              <a:t>Interventions influencing the exit option of one household member may affect the intra-household distribution of goods.</a:t>
            </a:r>
          </a:p>
          <a:p>
            <a:pPr lvl="1"/>
            <a:r>
              <a:rPr lang="en-US" dirty="0" smtClean="0">
                <a:latin typeface="Georgia" pitchFamily="18" charset="0"/>
              </a:rPr>
              <a:t>Intra-household bargaining may result in inefficient production patterns.</a:t>
            </a:r>
          </a:p>
          <a:p>
            <a:r>
              <a:rPr lang="en-US" dirty="0" smtClean="0">
                <a:latin typeface="Georgia" pitchFamily="18" charset="0"/>
              </a:rPr>
              <a:t>Policy changes:</a:t>
            </a:r>
          </a:p>
          <a:p>
            <a:pPr lvl="1"/>
            <a:r>
              <a:rPr lang="en-US" dirty="0" smtClean="0">
                <a:latin typeface="Georgia" pitchFamily="18" charset="0"/>
              </a:rPr>
              <a:t>Social transfers are targeted more towards women</a:t>
            </a:r>
          </a:p>
          <a:p>
            <a:pPr lvl="1"/>
            <a:r>
              <a:rPr lang="en-US" dirty="0" smtClean="0">
                <a:latin typeface="Georgia" pitchFamily="18" charset="0"/>
              </a:rPr>
              <a:t>Efforts to ensure that both men and women benefit from land titling programs</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495800" y="0"/>
            <a:ext cx="46482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Microeconomics of Agricultural Development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8991600" cy="5257800"/>
          </a:xfrm>
        </p:spPr>
        <p:txBody>
          <a:bodyPr>
            <a:noAutofit/>
          </a:bodyPr>
          <a:lstStyle/>
          <a:p>
            <a:r>
              <a:rPr lang="en-US" sz="2250" dirty="0" smtClean="0">
                <a:latin typeface="Georgia" pitchFamily="18" charset="0"/>
              </a:rPr>
              <a:t>The challenge is to theorize while appropriately contextualizing problems in order to help explain the structural change necessary for a billion-plus people to escape chronic poverty and hunger.</a:t>
            </a:r>
          </a:p>
          <a:p>
            <a:r>
              <a:rPr lang="en-US" sz="2250" dirty="0" smtClean="0">
                <a:latin typeface="Georgia" pitchFamily="18" charset="0"/>
              </a:rPr>
              <a:t>Problems and solutions will be region specific:</a:t>
            </a:r>
          </a:p>
          <a:p>
            <a:pPr lvl="1"/>
            <a:r>
              <a:rPr lang="en-US" sz="2075" dirty="0" smtClean="0">
                <a:latin typeface="Georgia" pitchFamily="18" charset="0"/>
              </a:rPr>
              <a:t>In Asia: rapid structural transformation presents transition problems with particular importance of integrating small farms into modern supply chains and creating enough jobs to absorb rural labor.</a:t>
            </a:r>
          </a:p>
          <a:p>
            <a:pPr lvl="1"/>
            <a:r>
              <a:rPr lang="en-US" sz="2075" dirty="0" smtClean="0">
                <a:latin typeface="Georgia" pitchFamily="18" charset="0"/>
              </a:rPr>
              <a:t>Latin America: questions over whether to enhance the competitiveness or expand the small farm sector remain</a:t>
            </a:r>
          </a:p>
          <a:p>
            <a:pPr lvl="1"/>
            <a:r>
              <a:rPr lang="en-US" sz="2075" dirty="0" smtClean="0">
                <a:latin typeface="Georgia" pitchFamily="18" charset="0"/>
              </a:rPr>
              <a:t>Africa: identifying sources of rural poverty and intervention points to unlock agricultural potential. Institutional changes, environmental degradation and significant risks such as climate change, commodity price volatility and political instability all pose challenges.</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2" name="Title 1"/>
          <p:cNvSpPr>
            <a:spLocks noGrp="1"/>
          </p:cNvSpPr>
          <p:nvPr>
            <p:ph type="title"/>
          </p:nvPr>
        </p:nvSpPr>
        <p:spPr>
          <a:xfrm>
            <a:off x="914400" y="838200"/>
            <a:ext cx="6705600" cy="685800"/>
          </a:xfrm>
        </p:spPr>
        <p:txBody>
          <a:bodyPr>
            <a:normAutofit/>
          </a:bodyPr>
          <a:lstStyle/>
          <a:p>
            <a:r>
              <a:rPr lang="en-US" sz="3000" b="1" dirty="0" smtClean="0">
                <a:latin typeface="Georgia" pitchFamily="18" charset="0"/>
              </a:rPr>
              <a:t>A 21</a:t>
            </a:r>
            <a:r>
              <a:rPr lang="en-US" sz="3000" b="1" baseline="30000" dirty="0" smtClean="0">
                <a:latin typeface="Georgia" pitchFamily="18" charset="0"/>
              </a:rPr>
              <a:t>st</a:t>
            </a:r>
            <a:r>
              <a:rPr lang="en-US" sz="3000" b="1" dirty="0" smtClean="0">
                <a:latin typeface="Georgia" pitchFamily="18" charset="0"/>
              </a:rPr>
              <a:t> Century Research Agenda</a:t>
            </a:r>
            <a:endParaRPr lang="en-US" sz="3000" b="1" dirty="0">
              <a:latin typeface="Georgia"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2" name="Title 1"/>
          <p:cNvSpPr>
            <a:spLocks noGrp="1"/>
          </p:cNvSpPr>
          <p:nvPr>
            <p:ph type="title"/>
          </p:nvPr>
        </p:nvSpPr>
        <p:spPr>
          <a:xfrm>
            <a:off x="0" y="2971800"/>
            <a:ext cx="9144000" cy="685800"/>
          </a:xfrm>
        </p:spPr>
        <p:txBody>
          <a:bodyPr>
            <a:noAutofit/>
          </a:bodyPr>
          <a:lstStyle/>
          <a:p>
            <a:r>
              <a:rPr lang="en-US" sz="4000" b="1" dirty="0" smtClean="0">
                <a:latin typeface="Georgia" pitchFamily="18" charset="0"/>
              </a:rPr>
              <a:t>Thank you for your comments</a:t>
            </a:r>
            <a:endParaRPr lang="en-US" sz="4000" b="1"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1143000"/>
          </a:xfrm>
        </p:spPr>
        <p:txBody>
          <a:bodyPr>
            <a:noAutofit/>
          </a:bodyPr>
          <a:lstStyle/>
          <a:p>
            <a:r>
              <a:rPr lang="en-US" sz="2400" i="1" dirty="0" smtClean="0">
                <a:latin typeface="Georgia" pitchFamily="18" charset="0"/>
              </a:rPr>
              <a:t>Contribution #1: Demonstrating that structural transformation is the only sustainable pathway out of poverty</a:t>
            </a:r>
            <a:endParaRPr lang="en-US" sz="2400" i="1" dirty="0">
              <a:latin typeface="Georgia" pitchFamily="18" charset="0"/>
            </a:endParaRPr>
          </a:p>
        </p:txBody>
      </p:sp>
      <p:sp>
        <p:nvSpPr>
          <p:cNvPr id="3" name="Content Placeholder 2"/>
          <p:cNvSpPr>
            <a:spLocks noGrp="1"/>
          </p:cNvSpPr>
          <p:nvPr>
            <p:ph idx="1"/>
          </p:nvPr>
        </p:nvSpPr>
        <p:spPr>
          <a:xfrm>
            <a:off x="152400" y="1981200"/>
            <a:ext cx="8686800" cy="4724400"/>
          </a:xfrm>
        </p:spPr>
        <p:txBody>
          <a:bodyPr>
            <a:normAutofit fontScale="77500" lnSpcReduction="20000"/>
          </a:bodyPr>
          <a:lstStyle/>
          <a:p>
            <a:r>
              <a:rPr lang="en-US" dirty="0" smtClean="0">
                <a:latin typeface="Georgia" pitchFamily="18" charset="0"/>
              </a:rPr>
              <a:t>Lewis (1954) observed a linkage between growth in the agrarian and industrial sectors, noting the importance of the agricultural revolution that preceded Europe’s industrial revolution in the 18</a:t>
            </a:r>
            <a:r>
              <a:rPr lang="en-US" baseline="30000" dirty="0" smtClean="0">
                <a:latin typeface="Georgia" pitchFamily="18" charset="0"/>
              </a:rPr>
              <a:t>th</a:t>
            </a:r>
            <a:r>
              <a:rPr lang="en-US" dirty="0" smtClean="0">
                <a:latin typeface="Georgia" pitchFamily="18" charset="0"/>
              </a:rPr>
              <a:t> century.</a:t>
            </a:r>
          </a:p>
          <a:p>
            <a:r>
              <a:rPr lang="en-US" dirty="0" smtClean="0">
                <a:latin typeface="Georgia" pitchFamily="18" charset="0"/>
              </a:rPr>
              <a:t>Opened up important new  lines of thought:</a:t>
            </a:r>
          </a:p>
          <a:p>
            <a:pPr lvl="1"/>
            <a:r>
              <a:rPr lang="en-US" dirty="0" smtClean="0">
                <a:latin typeface="Georgia" pitchFamily="18" charset="0"/>
              </a:rPr>
              <a:t>Formal two-sector model and the introduction of “dynamic dualism”</a:t>
            </a:r>
          </a:p>
          <a:p>
            <a:pPr lvl="1"/>
            <a:r>
              <a:rPr lang="en-US" dirty="0" smtClean="0">
                <a:latin typeface="Georgia" pitchFamily="18" charset="0"/>
              </a:rPr>
              <a:t>Two-way linkages between the rural and urban economies, with a focus on higher agricultural productivity to facilitate structural transformation and poverty alleviation</a:t>
            </a:r>
          </a:p>
          <a:p>
            <a:pPr lvl="1"/>
            <a:r>
              <a:rPr lang="en-US" dirty="0" smtClean="0">
                <a:latin typeface="Georgia" pitchFamily="18" charset="0"/>
              </a:rPr>
              <a:t>Higher productivity occurs through technical change, increased human capital and appropriate policy environments</a:t>
            </a:r>
          </a:p>
          <a:p>
            <a:pPr lvl="1"/>
            <a:endParaRPr lang="en-US" dirty="0" smtClean="0">
              <a:latin typeface="Georgia" pitchFamily="18" charset="0"/>
            </a:endParaRPr>
          </a:p>
          <a:p>
            <a:pPr lvl="1"/>
            <a:endParaRPr lang="en-US" dirty="0" smtClean="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038600" y="76200"/>
            <a:ext cx="5105400" cy="792162"/>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Macro-growth dimensions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3886200"/>
          </a:xfrm>
        </p:spPr>
        <p:txBody>
          <a:bodyPr>
            <a:normAutofit fontScale="77500" lnSpcReduction="20000"/>
          </a:bodyPr>
          <a:lstStyle/>
          <a:p>
            <a:pPr marL="0">
              <a:buNone/>
            </a:pPr>
            <a:r>
              <a:rPr lang="en-US" dirty="0" smtClean="0">
                <a:latin typeface="Georgia" pitchFamily="18" charset="0"/>
              </a:rPr>
              <a:t>Current uncertainty on the structural transformation and the way forward for policy makers and researchers stem from:</a:t>
            </a:r>
          </a:p>
          <a:p>
            <a:pPr lvl="1"/>
            <a:endParaRPr lang="en-US" dirty="0" smtClean="0">
              <a:latin typeface="Georgia" pitchFamily="18" charset="0"/>
            </a:endParaRPr>
          </a:p>
          <a:p>
            <a:pPr lvl="1"/>
            <a:r>
              <a:rPr lang="en-US" dirty="0" smtClean="0">
                <a:latin typeface="Georgia" pitchFamily="18" charset="0"/>
              </a:rPr>
              <a:t>How the dynamic rural farm sector, which bridges commodity-based agriculture and livelihoods in the modern industrial and service sectors of urban areas, mediates the linkages between the farm sector and the greater </a:t>
            </a:r>
            <a:r>
              <a:rPr lang="en-US" dirty="0" err="1" smtClean="0">
                <a:latin typeface="Georgia" pitchFamily="18" charset="0"/>
              </a:rPr>
              <a:t>macroeconomy</a:t>
            </a:r>
            <a:r>
              <a:rPr lang="en-US" dirty="0" smtClean="0">
                <a:latin typeface="Georgia" pitchFamily="18" charset="0"/>
              </a:rPr>
              <a:t>.</a:t>
            </a:r>
          </a:p>
          <a:p>
            <a:pPr lvl="1"/>
            <a:endParaRPr lang="en-US" dirty="0" smtClean="0">
              <a:latin typeface="Georgia" pitchFamily="18" charset="0"/>
            </a:endParaRPr>
          </a:p>
          <a:p>
            <a:pPr lvl="1"/>
            <a:r>
              <a:rPr lang="en-US" dirty="0" smtClean="0">
                <a:latin typeface="Georgia" pitchFamily="18" charset="0"/>
              </a:rPr>
              <a:t>The political economy of agricultural policy and its evolution over time.</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038600" y="76200"/>
            <a:ext cx="5105400" cy="792162"/>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rPr>
              <a:t>Macro-growth dimensions</a:t>
            </a:r>
          </a:p>
        </p:txBody>
      </p:sp>
      <p:sp>
        <p:nvSpPr>
          <p:cNvPr id="6" name="Title 5"/>
          <p:cNvSpPr>
            <a:spLocks noGrp="1"/>
          </p:cNvSpPr>
          <p:nvPr>
            <p:ph type="title"/>
          </p:nvPr>
        </p:nvSpPr>
        <p:spPr>
          <a:xfrm>
            <a:off x="457200" y="274638"/>
            <a:ext cx="8229600" cy="792162"/>
          </a:xfrm>
        </p:spPr>
        <p:txBody>
          <a:bodyPr/>
          <a:lstStyle/>
          <a:p>
            <a:r>
              <a:rPr lang="en-US" dirty="0" smtClean="0">
                <a:solidFill>
                  <a:schemeClr val="bg1"/>
                </a:solidFill>
              </a:rPr>
              <a: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419600"/>
          </a:xfrm>
        </p:spPr>
        <p:txBody>
          <a:bodyPr>
            <a:normAutofit fontScale="77500" lnSpcReduction="20000"/>
          </a:bodyPr>
          <a:lstStyle/>
          <a:p>
            <a:pPr>
              <a:spcBef>
                <a:spcPts val="0"/>
              </a:spcBef>
              <a:spcAft>
                <a:spcPts val="1000"/>
              </a:spcAft>
            </a:pPr>
            <a:r>
              <a:rPr lang="en-US" dirty="0" smtClean="0">
                <a:latin typeface="Georgia" pitchFamily="18" charset="0"/>
              </a:rPr>
              <a:t>“Lewis linkages” work through factor markets; nonagricultural sector is provided labor and capital freed by higher productivity in agricultural sector</a:t>
            </a:r>
          </a:p>
          <a:p>
            <a:pPr>
              <a:spcBef>
                <a:spcPts val="0"/>
              </a:spcBef>
              <a:spcAft>
                <a:spcPts val="1000"/>
              </a:spcAft>
            </a:pPr>
            <a:r>
              <a:rPr lang="en-US" dirty="0" smtClean="0">
                <a:latin typeface="Georgia" pitchFamily="18" charset="0"/>
              </a:rPr>
              <a:t>“Johnston-Mellor linkages”: agriculture provides raw materials for industry, food for industrial workers, markets for industrial output, and exports to earn foreign exchange to import capital goods</a:t>
            </a:r>
          </a:p>
          <a:p>
            <a:pPr>
              <a:spcBef>
                <a:spcPts val="0"/>
              </a:spcBef>
              <a:spcAft>
                <a:spcPts val="1000"/>
              </a:spcAft>
            </a:pPr>
            <a:r>
              <a:rPr lang="en-US" dirty="0" smtClean="0">
                <a:latin typeface="Georgia" pitchFamily="18" charset="0"/>
              </a:rPr>
              <a:t>Other linkages: higher human productivity as nutrition increases, link between agricultural profitability and household investments in rural human capital which increases labor productivity and facilities rural-urban migration.</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a:spLocks noGrp="1"/>
          </p:cNvSpPr>
          <p:nvPr>
            <p:ph type="title"/>
          </p:nvPr>
        </p:nvSpPr>
        <p:spPr>
          <a:xfrm>
            <a:off x="4267200" y="0"/>
            <a:ext cx="4876800" cy="914400"/>
          </a:xfrm>
        </p:spPr>
        <p:txBody>
          <a:bodyPr>
            <a:noAutofit/>
          </a:bodyPr>
          <a:lstStyle/>
          <a:p>
            <a:pPr algn="r"/>
            <a:r>
              <a:rPr lang="en-US" sz="3000" dirty="0" smtClean="0">
                <a:solidFill>
                  <a:schemeClr val="bg1"/>
                </a:solidFill>
                <a:latin typeface="Georgia" pitchFamily="18" charset="0"/>
              </a:rPr>
              <a:t>Macro-growth dimensions</a:t>
            </a:r>
            <a:endParaRPr lang="en-US" sz="3000" dirty="0">
              <a:solidFill>
                <a:schemeClr val="bg1"/>
              </a:solidFill>
              <a:latin typeface="Georgia" pitchFamily="18" charset="0"/>
            </a:endParaRPr>
          </a:p>
        </p:txBody>
      </p:sp>
      <p:sp>
        <p:nvSpPr>
          <p:cNvPr id="6" name="TextBox 5"/>
          <p:cNvSpPr txBox="1"/>
          <p:nvPr/>
        </p:nvSpPr>
        <p:spPr>
          <a:xfrm>
            <a:off x="0" y="1066800"/>
            <a:ext cx="9144000" cy="830997"/>
          </a:xfrm>
          <a:prstGeom prst="rect">
            <a:avLst/>
          </a:prstGeom>
          <a:noFill/>
        </p:spPr>
        <p:txBody>
          <a:bodyPr wrap="square" rtlCol="0">
            <a:spAutoFit/>
          </a:bodyPr>
          <a:lstStyle/>
          <a:p>
            <a:pPr algn="ctr"/>
            <a:r>
              <a:rPr lang="en-US" sz="2400" i="1" dirty="0" smtClean="0">
                <a:latin typeface="Georgia" pitchFamily="18" charset="0"/>
              </a:rPr>
              <a:t>Contribution #2: Revealing linkages that make an agricultural transformation essential to overall economic development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715000"/>
          </a:xfrm>
        </p:spPr>
        <p:txBody>
          <a:bodyPr>
            <a:normAutofit/>
          </a:bodyPr>
          <a:lstStyle/>
          <a:p>
            <a:pPr>
              <a:spcAft>
                <a:spcPts val="400"/>
              </a:spcAft>
            </a:pPr>
            <a:r>
              <a:rPr lang="en-US" dirty="0" smtClean="0">
                <a:latin typeface="Georgia" pitchFamily="18" charset="0"/>
              </a:rPr>
              <a:t>The structural transformation is characterized by:</a:t>
            </a:r>
          </a:p>
          <a:p>
            <a:pPr lvl="1">
              <a:spcAft>
                <a:spcPts val="400"/>
              </a:spcAft>
            </a:pPr>
            <a:r>
              <a:rPr lang="en-US" dirty="0" smtClean="0">
                <a:latin typeface="Georgia" pitchFamily="18" charset="0"/>
              </a:rPr>
              <a:t>A declining share of agriculture in GDP and employment and the rise of the modern industrial and service economy.</a:t>
            </a:r>
          </a:p>
          <a:p>
            <a:pPr lvl="1">
              <a:spcAft>
                <a:spcPts val="400"/>
              </a:spcAft>
            </a:pPr>
            <a:r>
              <a:rPr lang="en-US" dirty="0" smtClean="0">
                <a:latin typeface="Georgia" pitchFamily="18" charset="0"/>
              </a:rPr>
              <a:t>Urbanization stimulated by rural-urban migration and a demographic transition from high to low birth and death rates.</a:t>
            </a:r>
          </a:p>
          <a:p>
            <a:pPr lvl="1">
              <a:spcAft>
                <a:spcPts val="400"/>
              </a:spcAft>
            </a:pPr>
            <a:r>
              <a:rPr lang="en-US" dirty="0" smtClean="0">
                <a:latin typeface="Georgia" pitchFamily="18" charset="0"/>
              </a:rPr>
              <a:t>Equalization of capital and labor productivity between the farm and nonfarm sectors</a:t>
            </a: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a:spLocks noGrp="1"/>
          </p:cNvSpPr>
          <p:nvPr>
            <p:ph type="title"/>
          </p:nvPr>
        </p:nvSpPr>
        <p:spPr>
          <a:xfrm>
            <a:off x="4267200" y="0"/>
            <a:ext cx="4876800" cy="914400"/>
          </a:xfrm>
        </p:spPr>
        <p:txBody>
          <a:bodyPr>
            <a:noAutofit/>
          </a:bodyPr>
          <a:lstStyle/>
          <a:p>
            <a:pPr algn="r"/>
            <a:r>
              <a:rPr lang="en-US" sz="3000" dirty="0" smtClean="0">
                <a:solidFill>
                  <a:schemeClr val="bg1"/>
                </a:solidFill>
                <a:latin typeface="Georgia" pitchFamily="18" charset="0"/>
              </a:rPr>
              <a:t>Macro-growth dimensions</a:t>
            </a:r>
            <a:endParaRPr lang="en-US" sz="3000"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715000"/>
          </a:xfrm>
        </p:spPr>
        <p:txBody>
          <a:bodyPr>
            <a:normAutofit fontScale="92500" lnSpcReduction="10000"/>
          </a:bodyPr>
          <a:lstStyle/>
          <a:p>
            <a:pPr>
              <a:spcAft>
                <a:spcPts val="400"/>
              </a:spcAft>
            </a:pPr>
            <a:r>
              <a:rPr lang="en-US" dirty="0" smtClean="0">
                <a:latin typeface="Georgia" pitchFamily="18" charset="0"/>
              </a:rPr>
              <a:t>Stages of agricultural transformation</a:t>
            </a:r>
          </a:p>
          <a:p>
            <a:pPr lvl="1">
              <a:spcAft>
                <a:spcPts val="400"/>
              </a:spcAft>
            </a:pPr>
            <a:r>
              <a:rPr lang="en-US" dirty="0" smtClean="0">
                <a:latin typeface="Georgia" pitchFamily="18" charset="0"/>
              </a:rPr>
              <a:t>Mosher stage: “getting agriculture moving” is main policy objective</a:t>
            </a:r>
          </a:p>
          <a:p>
            <a:pPr lvl="1">
              <a:spcAft>
                <a:spcPts val="400"/>
              </a:spcAft>
            </a:pPr>
            <a:r>
              <a:rPr lang="en-US" dirty="0" smtClean="0">
                <a:latin typeface="Georgia" pitchFamily="18" charset="0"/>
              </a:rPr>
              <a:t>Johnston-Mellor stage: agriculture contributes to economic growth through a variety of linkages</a:t>
            </a:r>
          </a:p>
          <a:p>
            <a:pPr lvl="1">
              <a:spcAft>
                <a:spcPts val="400"/>
              </a:spcAft>
            </a:pPr>
            <a:r>
              <a:rPr lang="en-US" dirty="0" smtClean="0">
                <a:latin typeface="Georgia" pitchFamily="18" charset="0"/>
              </a:rPr>
              <a:t>Schultz stage: agricultural incomes fall behind those of the rapidly growing nonfarm sectors</a:t>
            </a:r>
          </a:p>
          <a:p>
            <a:pPr lvl="1">
              <a:spcAft>
                <a:spcPts val="400"/>
              </a:spcAft>
            </a:pPr>
            <a:r>
              <a:rPr lang="en-US" dirty="0" smtClean="0">
                <a:latin typeface="Georgia" pitchFamily="18" charset="0"/>
              </a:rPr>
              <a:t>Johnson stage: labor and financial markets fully integrate the agricultural economy into the rest of the modern economy</a:t>
            </a:r>
          </a:p>
          <a:p>
            <a:pPr lvl="1">
              <a:spcAft>
                <a:spcPts val="400"/>
              </a:spcAft>
            </a:pPr>
            <a:r>
              <a:rPr lang="en-US" dirty="0" smtClean="0">
                <a:latin typeface="Georgia" pitchFamily="18" charset="0"/>
              </a:rPr>
              <a:t>Attempts to bypass the earlier stages and advance directly to a modern industrial economy have generally failed</a:t>
            </a: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a:spLocks noGrp="1"/>
          </p:cNvSpPr>
          <p:nvPr>
            <p:ph type="title"/>
          </p:nvPr>
        </p:nvSpPr>
        <p:spPr>
          <a:xfrm>
            <a:off x="4267200" y="0"/>
            <a:ext cx="4876800" cy="914400"/>
          </a:xfrm>
        </p:spPr>
        <p:txBody>
          <a:bodyPr>
            <a:noAutofit/>
          </a:bodyPr>
          <a:lstStyle/>
          <a:p>
            <a:pPr algn="r"/>
            <a:r>
              <a:rPr lang="en-US" sz="3000" dirty="0" smtClean="0">
                <a:solidFill>
                  <a:schemeClr val="bg1"/>
                </a:solidFill>
                <a:latin typeface="Georgia" pitchFamily="18" charset="0"/>
              </a:rPr>
              <a:t>Macro-growth dimensions</a:t>
            </a:r>
            <a:endParaRPr lang="en-US" sz="3000"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1219200"/>
          </a:xfrm>
        </p:spPr>
        <p:txBody>
          <a:bodyPr>
            <a:noAutofit/>
          </a:bodyPr>
          <a:lstStyle/>
          <a:p>
            <a:r>
              <a:rPr lang="en-US" sz="2400" i="1" dirty="0" smtClean="0">
                <a:latin typeface="Georgia" pitchFamily="18" charset="0"/>
              </a:rPr>
              <a:t>Contribution #3: Developing understanding for why successful structural transformations are painful for farm households and generate a political response to reduce the pain</a:t>
            </a:r>
            <a:endParaRPr lang="en-US" sz="2400" i="1" dirty="0">
              <a:latin typeface="Georgia" pitchFamily="18" charset="0"/>
            </a:endParaRPr>
          </a:p>
        </p:txBody>
      </p:sp>
      <p:sp>
        <p:nvSpPr>
          <p:cNvPr id="3" name="Content Placeholder 2"/>
          <p:cNvSpPr>
            <a:spLocks noGrp="1"/>
          </p:cNvSpPr>
          <p:nvPr>
            <p:ph idx="1"/>
          </p:nvPr>
        </p:nvSpPr>
        <p:spPr>
          <a:xfrm>
            <a:off x="228600" y="2438400"/>
            <a:ext cx="8686800" cy="4114800"/>
          </a:xfrm>
        </p:spPr>
        <p:txBody>
          <a:bodyPr>
            <a:normAutofit fontScale="85000" lnSpcReduction="20000"/>
          </a:bodyPr>
          <a:lstStyle/>
          <a:p>
            <a:r>
              <a:rPr lang="en-US" dirty="0" smtClean="0">
                <a:latin typeface="Georgia" pitchFamily="18" charset="0"/>
              </a:rPr>
              <a:t>In the “Schultz” stage of structural transformation, agricultural incomes fall behind those in the rapidly growing nonfarm sectors.</a:t>
            </a:r>
          </a:p>
          <a:p>
            <a:r>
              <a:rPr lang="en-US" dirty="0" smtClean="0">
                <a:latin typeface="Georgia" pitchFamily="18" charset="0"/>
              </a:rPr>
              <a:t>Lag in income growth causes social and political tension.</a:t>
            </a:r>
          </a:p>
          <a:p>
            <a:r>
              <a:rPr lang="en-US" dirty="0" smtClean="0">
                <a:latin typeface="Georgia" pitchFamily="18" charset="0"/>
              </a:rPr>
              <a:t>Long-run solution is faster integration of farm labor into the nonfarm economy.</a:t>
            </a:r>
          </a:p>
          <a:p>
            <a:r>
              <a:rPr lang="en-US" dirty="0" smtClean="0">
                <a:latin typeface="Georgia" pitchFamily="18" charset="0"/>
              </a:rPr>
              <a:t>More common, standard political responses have included intervention in agricultural markets to provide protection from international competitors and direct income subsidies to farmers.</a:t>
            </a: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267200" y="0"/>
            <a:ext cx="48768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smtClean="0">
                <a:ln>
                  <a:noFill/>
                </a:ln>
                <a:solidFill>
                  <a:schemeClr val="bg1"/>
                </a:solidFill>
                <a:effectLst/>
                <a:uLnTx/>
                <a:uFillTx/>
                <a:latin typeface="Georgia" pitchFamily="18" charset="0"/>
                <a:ea typeface="+mj-ea"/>
                <a:cs typeface="+mj-cs"/>
              </a:rPr>
              <a:t>Macro-growth dimensions</a:t>
            </a:r>
            <a:endPar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9144000" cy="914400"/>
          </a:xfrm>
        </p:spPr>
        <p:txBody>
          <a:bodyPr>
            <a:normAutofit/>
          </a:bodyPr>
          <a:lstStyle/>
          <a:p>
            <a:r>
              <a:rPr lang="en-US" sz="2700" i="1" dirty="0" smtClean="0">
                <a:latin typeface="Georgia" pitchFamily="18" charset="0"/>
              </a:rPr>
              <a:t>The political economy of agricultural policy</a:t>
            </a:r>
            <a:endParaRPr lang="en-US" sz="2700" i="1" dirty="0">
              <a:latin typeface="Georgia" pitchFamily="18" charset="0"/>
            </a:endParaRPr>
          </a:p>
        </p:txBody>
      </p:sp>
      <p:sp>
        <p:nvSpPr>
          <p:cNvPr id="3" name="Content Placeholder 2"/>
          <p:cNvSpPr>
            <a:spLocks noGrp="1"/>
          </p:cNvSpPr>
          <p:nvPr>
            <p:ph idx="1"/>
          </p:nvPr>
        </p:nvSpPr>
        <p:spPr>
          <a:xfrm>
            <a:off x="304800" y="1676400"/>
            <a:ext cx="8382000" cy="5029200"/>
          </a:xfrm>
        </p:spPr>
        <p:txBody>
          <a:bodyPr>
            <a:normAutofit fontScale="92500"/>
          </a:bodyPr>
          <a:lstStyle/>
          <a:p>
            <a:r>
              <a:rPr lang="en-US" dirty="0" smtClean="0">
                <a:latin typeface="Georgia" pitchFamily="18" charset="0"/>
              </a:rPr>
              <a:t>Puzzling aspects of agricultural policy: “development paradox” and “trade paradox”</a:t>
            </a:r>
          </a:p>
          <a:p>
            <a:r>
              <a:rPr lang="en-US" dirty="0" smtClean="0">
                <a:latin typeface="Georgia" pitchFamily="18" charset="0"/>
              </a:rPr>
              <a:t>If politicians are self-interested and do not act in the best interest of their constituents then what drives their decision making instead?</a:t>
            </a:r>
          </a:p>
          <a:p>
            <a:r>
              <a:rPr lang="en-US" dirty="0" smtClean="0">
                <a:latin typeface="Georgia" pitchFamily="18" charset="0"/>
              </a:rPr>
              <a:t>General conclusions: agricultural policies need to be better integrated with political economy theory and assumptions in neoclassical economic theory needs to account for observed behavior</a:t>
            </a:r>
            <a:endParaRPr lang="en-US" dirty="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5" name="Title 1"/>
          <p:cNvSpPr txBox="1">
            <a:spLocks/>
          </p:cNvSpPr>
          <p:nvPr/>
        </p:nvSpPr>
        <p:spPr>
          <a:xfrm>
            <a:off x="4267200" y="0"/>
            <a:ext cx="4876800" cy="9144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smtClean="0">
                <a:ln>
                  <a:noFill/>
                </a:ln>
                <a:solidFill>
                  <a:schemeClr val="bg1"/>
                </a:solidFill>
                <a:effectLst/>
                <a:uLnTx/>
                <a:uFillTx/>
                <a:latin typeface="Georgia" pitchFamily="18" charset="0"/>
                <a:ea typeface="+mj-ea"/>
                <a:cs typeface="+mj-cs"/>
              </a:rPr>
              <a:t>Macro-growth dimensions</a:t>
            </a:r>
            <a:endParaRPr kumimoji="0" lang="en-US" sz="3000" b="0" i="0" u="none" strike="noStrike" kern="1200" cap="none" spc="0" normalizeH="0" baseline="0" noProof="0" dirty="0" smtClean="0">
              <a:ln>
                <a:noFill/>
              </a:ln>
              <a:solidFill>
                <a:schemeClr val="bg1"/>
              </a:solidFill>
              <a:effectLst/>
              <a:uLnTx/>
              <a:uFillTx/>
              <a:latin typeface="Georgia" pitchFamily="18" charset="0"/>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2642</TotalTime>
  <Words>2572</Words>
  <Application>Microsoft Macintosh PowerPoint</Application>
  <PresentationFormat>On-screen Show (4:3)</PresentationFormat>
  <Paragraphs>170</Paragraphs>
  <Slides>26</Slides>
  <Notes>2</Notes>
  <HiddenSlides>0</HiddenSlides>
  <MMClips>0</MMClips>
  <ScaleCrop>false</ScaleCrop>
  <HeadingPairs>
    <vt:vector size="8" baseType="variant">
      <vt:variant>
        <vt:lpstr>Design Template</vt:lpstr>
      </vt:variant>
      <vt:variant>
        <vt:i4>1</vt:i4>
      </vt:variant>
      <vt:variant>
        <vt:lpstr>Links</vt:lpstr>
      </vt:variant>
      <vt:variant>
        <vt:i4>1</vt:i4>
      </vt:variant>
      <vt:variant>
        <vt:lpstr>Embedded OLE Servers</vt:lpstr>
      </vt:variant>
      <vt:variant>
        <vt:i4>1</vt:i4>
      </vt:variant>
      <vt:variant>
        <vt:lpstr>Slide Titles</vt:lpstr>
      </vt:variant>
      <vt:variant>
        <vt:i4>26</vt:i4>
      </vt:variant>
    </vt:vector>
  </HeadingPairs>
  <TitlesOfParts>
    <vt:vector size="29" baseType="lpstr">
      <vt:lpstr>Office Theme</vt:lpstr>
      <vt:lpstr>HOME:Users:mrcarter:Documents:research:miscellaneous:AJAE Centenial:Microfoundations section v2.docx!OLE_LINK1</vt:lpstr>
      <vt:lpstr>MathType 6.0 Equation</vt:lpstr>
      <vt:lpstr>Presented at the annual meetings of the  Agricultural and Applied Economics Association (AAEA) July 2010 Denver, Colorado</vt:lpstr>
      <vt:lpstr>Slide 2</vt:lpstr>
      <vt:lpstr>Contribution #1: Demonstrating that structural transformation is the only sustainable pathway out of poverty</vt:lpstr>
      <vt:lpstr> </vt:lpstr>
      <vt:lpstr>Macro-growth dimensions</vt:lpstr>
      <vt:lpstr>Macro-growth dimensions</vt:lpstr>
      <vt:lpstr>Macro-growth dimensions</vt:lpstr>
      <vt:lpstr>Contribution #3: Developing understanding for why successful structural transformations are painful for farm households and generate a political response to reduce the pain</vt:lpstr>
      <vt:lpstr>The political economy of agricultural policy</vt:lpstr>
      <vt:lpstr>Contribution #4: Establishing that food security depends not only on supply-side factors but just as importantly on demand-side factors and is best conceptualized and measured as a stochastic, dynamic status</vt:lpstr>
      <vt:lpstr>Contribution #5: Understanding the productivity and distributional impacts of technical change in agricultural development</vt:lpstr>
      <vt:lpstr>T.W. Schultz, human capital and the “poor but efficient hypothesis”</vt:lpstr>
      <vt:lpstr>Contribution #6: Building an understanding of the dynamics of technology adoption and diffusion</vt:lpstr>
      <vt:lpstr>Contribution #7: Establishing ways of measuring the degree to which individuals and households participate in local markets and, in turn, local markets with broader national and international ones</vt:lpstr>
      <vt:lpstr>Contribution #8: Developing and empirically testing an integrated model of household decision making </vt:lpstr>
      <vt:lpstr>Contribution #8: Developing and empirically testing an integrated model of household decision making </vt:lpstr>
      <vt:lpstr>Research on the Chayanovian inverse size-productivity relationship led to important other findings</vt:lpstr>
      <vt:lpstr>Contribution #9: Showing how incomplete and thin markets, in the presence of transactions costs, influence technology adoption, on-farm productivity and welfare dynamics</vt:lpstr>
      <vt:lpstr>Contribution #9: Showing how incomplete and thin markets, in the presence of transactions costs, influence technology adoption, on-farm productivity and welfare dynamics</vt:lpstr>
      <vt:lpstr>Contribution #10: Understanding how and why efforts to change the nature of rights in land cause improved credit, productivity, security and welfare outcomes, and for whom they do not and why</vt:lpstr>
      <vt:lpstr>Contribution #11: Risk arising from multiple sources is omnipresent in rural areas and households actively manage such risk, sometimes in ways that may trap them in chronic poverty</vt:lpstr>
      <vt:lpstr>Contribution #11: Risk arising from multiple sources is omnipresent in rural areas and households actively manage such risk, sometimes in ways that may trap them in chronic poverty</vt:lpstr>
      <vt:lpstr>Contribution #12: Establishing models and evidence that show that intra-family resource distribution and behavior heterogeneity can be an important oversight</vt:lpstr>
      <vt:lpstr>Contribution #12: Establishing models and evidence that show that intra-family resource distribution and behavior heterogeneity can be an important oversight</vt:lpstr>
      <vt:lpstr>A 21st Century Research Agenda</vt:lpstr>
      <vt:lpstr>Thank you for your comments</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Agricultural and Applied Economics Association (AAEA) July 2010</dc:title>
  <dc:creator>CALS</dc:creator>
  <cp:lastModifiedBy>Michael Carter</cp:lastModifiedBy>
  <cp:revision>130</cp:revision>
  <dcterms:created xsi:type="dcterms:W3CDTF">2010-07-27T13:23:54Z</dcterms:created>
  <dcterms:modified xsi:type="dcterms:W3CDTF">2010-07-27T14:53:13Z</dcterms:modified>
</cp:coreProperties>
</file>